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2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Wh/día</c:v>
                </c:pt>
              </c:strCache>
            </c:strRef>
          </c:tx>
          <c:spPr>
            <a:solidFill>
              <a:srgbClr val="00B4D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5202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Solar (200Wp)</c:v>
                  </c:pt>
                  <c:pt idx="1">
                    <c:v>Alternador (1h motor)</c:v>
                  </c:pt>
                  <c:pt idx="2">
                    <c:v>Eólico / hidrogenerador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600</c:v>
                </c:pt>
                <c:pt idx="1">
                  <c:v>552</c:v>
                </c:pt>
                <c:pt idx="2">
                  <c:v>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5202B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3D4C5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3E9EF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000000"/>
                    </a:solidFill>
                    <a:latin typeface="Arial"/>
                  </a:rPr>
                  <a:t>Wh/día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FA6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Wh/día</c:v>
                </c:pt>
              </c:strCache>
            </c:strRef>
          </c:tx>
          <c:spPr>
            <a:solidFill>
              <a:srgbClr val="00B4D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Generación</c:v>
                  </c:pt>
                  <c:pt idx="1">
                    <c:v>Consumo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1252</c:v>
                </c:pt>
                <c:pt idx="1">
                  <c:v>1235.5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D8E3EC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13293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FA6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Rendimiento típico</c:v>
                </c:pt>
              </c:strCache>
            </c:strRef>
          </c:tx>
          <c:spPr>
            <a:solidFill>
              <a:srgbClr val="00B4D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5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Alternador</c:v>
                  </c:pt>
                  <c:pt idx="1">
                    <c:v>Solar</c:v>
                  </c:pt>
                  <c:pt idx="2">
                    <c:v>Eólico</c:v>
                  </c:pt>
                  <c:pt idx="3">
                    <c:v>Hidrogenerador</c:v>
                  </c:pt>
                  <c:pt idx="4">
                    <c:v>Generador aux.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</c:v>
                </c:pt>
                <c:pt idx="1">
                  <c:v>65</c:v>
                </c:pt>
                <c:pt idx="2">
                  <c:v>55</c:v>
                </c:pt>
                <c:pt idx="3">
                  <c:v>70</c:v>
                </c:pt>
                <c:pt idx="4">
                  <c:v>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5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D8E3EC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E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1E33"/>
          </a:solidFill>
          <a:ln/>
        </p:spPr>
      </p:sp>
      <p:sp>
        <p:nvSpPr>
          <p:cNvPr id="3" name="Shape 1"/>
          <p:cNvSpPr/>
          <p:nvPr/>
        </p:nvSpPr>
        <p:spPr>
          <a:xfrm>
            <a:off x="8412480" y="0"/>
            <a:ext cx="3776472" cy="6858000"/>
          </a:xfrm>
          <a:prstGeom prst="rect">
            <a:avLst/>
          </a:prstGeom>
          <a:solidFill>
            <a:srgbClr val="1B4965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9418320" y="1097280"/>
            <a:ext cx="3291840" cy="3291840"/>
          </a:xfrm>
          <a:prstGeom prst="oval">
            <a:avLst/>
          </a:prstGeom>
          <a:solidFill>
            <a:srgbClr val="00B4D8">
              <a:alpha val="18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8595360" y="4023360"/>
            <a:ext cx="2194560" cy="2194560"/>
          </a:xfrm>
          <a:prstGeom prst="oval">
            <a:avLst/>
          </a:prstGeom>
          <a:solidFill>
            <a:srgbClr val="E8792F">
              <a:alpha val="18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64008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CLUB DE PATRONES  ·  CENAUTICA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2011680"/>
            <a:ext cx="74980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 ELÉCTRICO</a:t>
            </a:r>
            <a:endParaRPr lang="en-US" sz="4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UN BARCO DE RECREO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640080" y="4160520"/>
            <a:ext cx="6949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FA8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Edición ampliada: tecnología de baterías de litio (LiFePO4) y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FA8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metodología precisa de cálculo del balance energético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0080" y="6035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100" kern="0" dirty="0">
                <a:solidFill>
                  <a:srgbClr val="8F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MIGUEL ÁNGEL SAPENA JUAN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E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FUNDAMENTOS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7863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Conceptos básicos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3520440" cy="3566160"/>
          </a:xfrm>
          <a:prstGeom prst="roundRect">
            <a:avLst>
              <a:gd name="adj" fmla="val 2078"/>
            </a:avLst>
          </a:prstGeom>
          <a:solidFill>
            <a:srgbClr val="1B4965">
              <a:alpha val="8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847088" y="2423160"/>
            <a:ext cx="914400" cy="914400"/>
          </a:xfrm>
          <a:prstGeom prst="oval">
            <a:avLst/>
          </a:prstGeom>
          <a:solidFill>
            <a:srgbClr val="0B1E33"/>
          </a:solidFill>
          <a:ln w="25400">
            <a:solidFill>
              <a:srgbClr val="00B4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47088" y="242316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B4D8"/>
                </a:solidFill>
              </a:rPr>
              <a:t>⎓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68680" y="352044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CORRIENTE CONTINUA (CC)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8680" y="4160520"/>
            <a:ext cx="28803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D8E3EC"/>
                </a:solidFill>
              </a:rPr>
              <a:t>Flujo constante de electrones en una única dirección. Es la que producen y almacenan las baterías del barco (12V / 24V).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43400" y="2103120"/>
            <a:ext cx="3520440" cy="3566160"/>
          </a:xfrm>
          <a:prstGeom prst="roundRect">
            <a:avLst>
              <a:gd name="adj" fmla="val 2078"/>
            </a:avLst>
          </a:prstGeom>
          <a:solidFill>
            <a:srgbClr val="1B4965">
              <a:alpha val="8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5641848" y="2423160"/>
            <a:ext cx="914400" cy="914400"/>
          </a:xfrm>
          <a:prstGeom prst="oval">
            <a:avLst/>
          </a:prstGeom>
          <a:solidFill>
            <a:srgbClr val="0B1E33"/>
          </a:solidFill>
          <a:ln w="25400">
            <a:solidFill>
              <a:srgbClr val="00B4D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41848" y="242316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B4D8"/>
                </a:solidFill>
              </a:rPr>
              <a:t>∿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663440" y="352044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CORRIENTE ALTERNA (CA)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63440" y="4160520"/>
            <a:ext cx="28803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D8E3EC"/>
                </a:solidFill>
              </a:rPr>
              <a:t>El flujo invierte su sentido periódicamente (50-60 Hz). La generan el inversor y el generador/toma de tierra (230V).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48640" y="598932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8FA6B8"/>
                </a:solidFill>
              </a:rPr>
              <a:t>En el ámbito naval conviven ambos sistemas: CC en 12V/24V para consumos de a bordo y baterías, y CA en 230V para el inversor, el generador o la toma de puerto.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FUNDAMENTOS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1520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Relación entre voltaje, intensidad y potencia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6126480" cy="4206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lnSpc>
                <a:spcPct val="115000"/>
              </a:lnSpc>
              <a:spcAft>
                <a:spcPts val="1400"/>
              </a:spcAft>
              <a:buSzPct val="100000"/>
              <a:buChar char="▪"/>
            </a:pPr>
            <a:r>
              <a:rPr lang="en-US" sz="1350" dirty="0">
                <a:solidFill>
                  <a:srgbClr val="1520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Voltaje (V): fuerza electromotriz que impulsa la corriente. En un barco: 12V, 24V (CC) o 230V (CA).</a:t>
            </a:r>
            <a:endParaRPr lang="en-US" sz="1350" dirty="0"/>
          </a:p>
          <a:p>
            <a:pPr marL="228600" indent="-228600">
              <a:lnSpc>
                <a:spcPct val="115000"/>
              </a:lnSpc>
              <a:spcAft>
                <a:spcPts val="1400"/>
              </a:spcAft>
              <a:buSzPct val="100000"/>
              <a:buChar char="▪"/>
            </a:pPr>
            <a:r>
              <a:rPr lang="en-US" sz="1350" dirty="0">
                <a:solidFill>
                  <a:srgbClr val="1520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Intensidad (I): cantidad de carga que circula por segundo. Se mide en amperios (A); define la sección de cable necesaria.</a:t>
            </a:r>
            <a:endParaRPr lang="en-US" sz="1350" dirty="0"/>
          </a:p>
          <a:p>
            <a:pPr marL="228600" indent="-228600">
              <a:lnSpc>
                <a:spcPct val="115000"/>
              </a:lnSpc>
              <a:spcAft>
                <a:spcPts val="1400"/>
              </a:spcAft>
              <a:buSzPct val="100000"/>
              <a:buChar char="▪"/>
            </a:pPr>
            <a:r>
              <a:rPr lang="en-US" sz="1350" dirty="0">
                <a:solidFill>
                  <a:srgbClr val="1520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Potencia (P): energía consumida o entregada por unidad de tiempo. Se mide en vatios (W).</a:t>
            </a:r>
            <a:endParaRPr lang="en-US" sz="1350" dirty="0"/>
          </a:p>
          <a:p>
            <a:pPr marL="228600" indent="-228600">
              <a:lnSpc>
                <a:spcPct val="115000"/>
              </a:lnSpc>
              <a:spcAft>
                <a:spcPts val="1400"/>
              </a:spcAft>
              <a:buSzPct val="100000"/>
              <a:buChar char="▪"/>
            </a:pPr>
            <a:r>
              <a:rPr lang="en-US" sz="1350" dirty="0">
                <a:solidFill>
                  <a:srgbClr val="1520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Capacidad de la batería (C): energía almacenada, en amperios-hora (Ah) o vatios-hora (Wh).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7040880" y="1920240"/>
            <a:ext cx="4526280" cy="1874520"/>
          </a:xfrm>
          <a:prstGeom prst="roundRect">
            <a:avLst>
              <a:gd name="adj" fmla="val 3902"/>
            </a:avLst>
          </a:prstGeom>
          <a:solidFill>
            <a:srgbClr val="0B1E33"/>
          </a:solidFill>
          <a:ln/>
        </p:spPr>
      </p:sp>
      <p:sp>
        <p:nvSpPr>
          <p:cNvPr id="6" name="Text 4"/>
          <p:cNvSpPr/>
          <p:nvPr/>
        </p:nvSpPr>
        <p:spPr>
          <a:xfrm>
            <a:off x="7040880" y="2057400"/>
            <a:ext cx="4526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E8792F"/>
                </a:solidFill>
              </a:rPr>
              <a:t>P = V × I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040880" y="283464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FA8D3"/>
                </a:solidFill>
              </a:rPr>
              <a:t>Potencia (W) = Voltaje (V) × Intensidad (A)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040880" y="3977640"/>
            <a:ext cx="4526280" cy="1874520"/>
          </a:xfrm>
          <a:prstGeom prst="roundRect">
            <a:avLst>
              <a:gd name="adj" fmla="val 3902"/>
            </a:avLst>
          </a:prstGeom>
          <a:solidFill>
            <a:srgbClr val="1B4965"/>
          </a:solidFill>
          <a:ln/>
        </p:spPr>
      </p:sp>
      <p:sp>
        <p:nvSpPr>
          <p:cNvPr id="9" name="Text 7"/>
          <p:cNvSpPr/>
          <p:nvPr/>
        </p:nvSpPr>
        <p:spPr>
          <a:xfrm>
            <a:off x="7040880" y="4114800"/>
            <a:ext cx="4526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I = P / V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7040880" y="489204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D8E3EC"/>
                </a:solidFill>
              </a:rPr>
              <a:t>Ej: un foco de 24W a 12V consume 2 A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E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TECNOLOGÍAS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Comparativa de tecnologías de baterías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109960" cy="4480560"/>
        </p:xfrm>
        <a:graphic>
          <a:graphicData uri="http://schemas.openxmlformats.org/drawingml/2006/table">
            <a:tbl>
              <a:tblPr/>
              <a:tblGrid>
                <a:gridCol w="3246120"/>
                <a:gridCol w="1965960"/>
                <a:gridCol w="1965960"/>
                <a:gridCol w="1965960"/>
                <a:gridCol w="1965960"/>
              </a:tblGrid>
              <a:tr h="5600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Parámetro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Plomo-ácido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AGM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Gel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LiFePO4 (litio)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Energía específica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30-40 Wh/kg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35-40 Wh/kg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30-40 Wh/kg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E8792F"/>
                          </a:solidFill>
                        </a:rPr>
                        <a:t>90-140 Wh/kg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Profundidad de descarga (DoD) recomendada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50%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50%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50-60%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E8792F"/>
                          </a:solidFill>
                        </a:rPr>
                        <a:t>80-100%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Ciclos de vida útiles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300-500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400-600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500-800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E8792F"/>
                          </a:solidFill>
                        </a:rPr>
                        <a:t>3.000-5.000+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Eficiencia carga/descarga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≈75-80%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≈80-85%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≈80-85%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E8792F"/>
                          </a:solidFill>
                        </a:rPr>
                        <a:t>≈95-98%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Autodescarga mensual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4-6%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3-4%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3-4%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E8792F"/>
                          </a:solidFill>
                        </a:rPr>
                        <a:t>2-3%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Peso relativo (misma Ah)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1×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1×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1,05×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E8792F"/>
                          </a:solidFill>
                        </a:rPr>
                        <a:t>≈0,3×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Curva de tensión en descarga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Decreciente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Decreciente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Decreciente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E8792F"/>
                          </a:solidFill>
                        </a:rPr>
                        <a:t>Plana</a:t>
                      </a:r>
                      <a:endParaRPr lang="en-US" sz="1150" dirty="0"/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CORRIENTE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1520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Baterías de plomo: arranque y servicio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4924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E3E9EF"/>
            </a:solidFill>
            <a:prstDash val="solid"/>
          </a:ln>
          <a:effectLst>
            <a:outerShdw sx="100000" sy="100000" kx="0" ky="0" algn="bl" rotWithShape="0" blurRad="76200" dist="38100" dir="5400000">
              <a:srgbClr val="9AA5B1">
                <a:alpha val="2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194560"/>
            <a:ext cx="2103120" cy="502920"/>
          </a:xfrm>
          <a:prstGeom prst="roundRect">
            <a:avLst>
              <a:gd name="adj" fmla="val 50909"/>
            </a:avLst>
          </a:prstGeom>
          <a:solidFill>
            <a:srgbClr val="1B4965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19456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ARRANQUE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68680" y="2926080"/>
            <a:ext cx="47091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03200" indent="-2032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5202B"/>
                </a:solidFill>
              </a:rPr>
              <a:t>Placas finas y porosas: gran superficie de contacto.</a:t>
            </a:r>
            <a:endParaRPr lang="en-US" sz="1250" dirty="0"/>
          </a:p>
          <a:p>
            <a:pPr marL="203200" indent="-2032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5202B"/>
                </a:solidFill>
              </a:rPr>
              <a:t>Entrega de picos muy altos de corriente (200-800A) en pocos segundos.</a:t>
            </a:r>
            <a:endParaRPr lang="en-US" sz="1250" dirty="0"/>
          </a:p>
          <a:p>
            <a:pPr marL="203200" indent="-2032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5202B"/>
                </a:solidFill>
              </a:rPr>
              <a:t>No tolera descargas profundas: reduce drásticamente su vida útil.</a:t>
            </a:r>
            <a:endParaRPr lang="en-US" sz="1250" dirty="0"/>
          </a:p>
          <a:p>
            <a:pPr marL="203200" indent="-2032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5202B"/>
                </a:solidFill>
              </a:rPr>
              <a:t>Debe mantenerse siempre por encima del 80-90% de carga.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263640" y="1920240"/>
            <a:ext cx="534924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E3E9EF"/>
            </a:solidFill>
            <a:prstDash val="solid"/>
          </a:ln>
          <a:effectLst>
            <a:outerShdw sx="100000" sy="100000" kx="0" ky="0" algn="bl" rotWithShape="0" blurRad="76200" dist="38100" dir="5400000">
              <a:srgbClr val="9AA5B1">
                <a:alpha val="2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83680" y="2194560"/>
            <a:ext cx="2103120" cy="502920"/>
          </a:xfrm>
          <a:prstGeom prst="roundRect">
            <a:avLst>
              <a:gd name="adj" fmla="val 50909"/>
            </a:avLst>
          </a:prstGeom>
          <a:solidFill>
            <a:srgbClr val="E8792F"/>
          </a:solidFill>
          <a:ln/>
        </p:spPr>
      </p:sp>
      <p:sp>
        <p:nvSpPr>
          <p:cNvPr id="10" name="Text 8"/>
          <p:cNvSpPr/>
          <p:nvPr/>
        </p:nvSpPr>
        <p:spPr>
          <a:xfrm>
            <a:off x="6583680" y="219456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SERVICIO / CONSUMO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583680" y="2926080"/>
            <a:ext cx="47091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03200" indent="-2032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5202B"/>
                </a:solidFill>
              </a:rPr>
              <a:t>Placas gruesas: menor superficie pero mayor robustez estructural.</a:t>
            </a:r>
            <a:endParaRPr lang="en-US" sz="1250" dirty="0"/>
          </a:p>
          <a:p>
            <a:pPr marL="203200" indent="-2032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5202B"/>
                </a:solidFill>
              </a:rPr>
              <a:t>Entrega sostenida y moderada de corriente durante horas.</a:t>
            </a:r>
            <a:endParaRPr lang="en-US" sz="1250" dirty="0"/>
          </a:p>
          <a:p>
            <a:pPr marL="203200" indent="-2032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5202B"/>
                </a:solidFill>
              </a:rPr>
              <a:t>Diseñada para ciclos repetidos de carga y descarga (uso diario).</a:t>
            </a:r>
            <a:endParaRPr lang="en-US" sz="1250" dirty="0"/>
          </a:p>
          <a:p>
            <a:pPr marL="203200" indent="-2032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15202B"/>
                </a:solidFill>
              </a:rPr>
              <a:t>Mayor capacidad de recuperación tras descargas parciales (hasta 50% DoD).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E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BATERÍAS DE LITIO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Tecnología LiFePO4: química y gestión (BMS)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440680" cy="4206240"/>
          </a:xfrm>
          <a:prstGeom prst="roundRect">
            <a:avLst>
              <a:gd name="adj" fmla="val 1739"/>
            </a:avLst>
          </a:prstGeom>
          <a:solidFill>
            <a:srgbClr val="1B4965">
              <a:alpha val="8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031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FA8D3"/>
                </a:solidFill>
              </a:rPr>
              <a:t>QUÍMICA Y COMPORTAMIENTO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68680" y="2560320"/>
            <a:ext cx="4846320" cy="3429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Fosfato de hierro y litio (LiFePO₄): la química más segura y estable entre las baterías de litio.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Tensión nominal de celda: 3,2V. Un pack 4S (4 celdas en serie) da 12,8V nominales.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Curva de descarga muy plana: mantiene ≈13V hasta el 90% de la descarga (el voltaje ya no indica el estado de carga).</a:t>
            </a:r>
            <a:endParaRPr lang="en-US" sz="1200" dirty="0"/>
          </a:p>
          <a:p>
            <a:pPr marL="342900" indent="-342900">
              <a:lnSpc>
                <a:spcPct val="120000"/>
              </a:lnSpc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Sin efecto memoria y autodescarga mínima (2-3% al mes).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172200" y="1920240"/>
            <a:ext cx="5486400" cy="4206240"/>
          </a:xfrm>
          <a:prstGeom prst="roundRect">
            <a:avLst>
              <a:gd name="adj" fmla="val 1739"/>
            </a:avLst>
          </a:prstGeom>
          <a:solidFill>
            <a:srgbClr val="13293D"/>
          </a:solidFill>
          <a:ln w="12700">
            <a:solidFill>
              <a:srgbClr val="1B496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92240" y="21031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792F"/>
                </a:solidFill>
              </a:rPr>
              <a:t>BMS · BATTERY MANAGEMENT SYSTEM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92240" y="2560320"/>
            <a:ext cx="4846320" cy="3429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900"/>
              </a:spcAft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Balanceo de celdas: iguala la tensión entre las 4 celdas en cada ciclo de carga.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Protección por sobretensión y subtensión (corta el circuito fuera de 2,5V-3,65V por celda).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Protección por sobrecorriente y cortocircuito.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Corte de carga a baja temperatura (&lt; 0°C): cargar litio bajo cero daña la celda de forma irreversible.</a:t>
            </a:r>
            <a:endParaRPr lang="en-US" sz="1200" dirty="0"/>
          </a:p>
          <a:p>
            <a:pPr marL="342900" indent="-342900">
              <a:lnSpc>
                <a:spcPct val="115000"/>
              </a:lnSpc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Comunicación (Bluetooth/NMEA2000/CAN) para monitorizar SOC y salud de la batería.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BATERÍAS DE LITIO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1520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Parámetros de carga y precauciones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6675120" cy="2880360"/>
        </p:xfrm>
        <a:graphic>
          <a:graphicData uri="http://schemas.openxmlformats.org/drawingml/2006/table">
            <a:tbl>
              <a:tblPr/>
              <a:tblGrid>
                <a:gridCol w="3383280"/>
                <a:gridCol w="3291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Fase / parámetro</a:t>
                      </a:r>
                      <a:endParaRPr lang="en-US" sz="125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Valor típico (banco 12,8V)</a:t>
                      </a:r>
                      <a:endParaRPr lang="en-US" sz="125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202B"/>
                          </a:solidFill>
                        </a:rPr>
                        <a:t>Tensión de absorción / carga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202B"/>
                          </a:solidFill>
                        </a:rPr>
                        <a:t>14,2 - 14,6 V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202B"/>
                          </a:solidFill>
                        </a:rPr>
                        <a:t>Tensión de flotación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202B"/>
                          </a:solidFill>
                        </a:rPr>
                        <a:t>No es imprescindible (13,6V si el regulador la exige)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4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202B"/>
                          </a:solidFill>
                        </a:rPr>
                        <a:t>Corriente de carga recomendada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202B"/>
                          </a:solidFill>
                        </a:rPr>
                        <a:t>0,5C - 1C (ej.: 100-200A en batería de 200Ah)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202B"/>
                          </a:solidFill>
                        </a:rPr>
                        <a:t>Corriente máx. de descarga continua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202B"/>
                          </a:solidFill>
                        </a:rPr>
                        <a:t>1C (100-200A en batería de 200Ah)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4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202B"/>
                          </a:solidFill>
                        </a:rPr>
                        <a:t>Tensión mínima de corte (BMS)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202B"/>
                          </a:solidFill>
                        </a:rPr>
                        <a:t>≈10,0 - 11,0 V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202B"/>
                          </a:solidFill>
                        </a:rPr>
                        <a:t>Rango de temperatura de carga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202B"/>
                          </a:solidFill>
                        </a:rPr>
                        <a:t>0°C a 45°C (el BMS bloquea la carga fuera de rango)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4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7498080" y="1874520"/>
            <a:ext cx="4160520" cy="4206240"/>
          </a:xfrm>
          <a:prstGeom prst="roundRect">
            <a:avLst>
              <a:gd name="adj" fmla="val 1758"/>
            </a:avLst>
          </a:prstGeom>
          <a:solidFill>
            <a:srgbClr val="0B1E33"/>
          </a:solidFill>
          <a:ln/>
        </p:spPr>
      </p:sp>
      <p:sp>
        <p:nvSpPr>
          <p:cNvPr id="6" name="Text 3"/>
          <p:cNvSpPr/>
          <p:nvPr/>
        </p:nvSpPr>
        <p:spPr>
          <a:xfrm>
            <a:off x="7772400" y="2057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8792F"/>
                </a:solidFill>
              </a:rPr>
              <a:t>⚠ PRECAUCIONES DE INSTALACIÓN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772400" y="2514600"/>
            <a:ext cx="365760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D8E3EC"/>
                </a:solidFill>
              </a:rPr>
              <a:t>El alternador original puede sobrecalentarse: el litio acepta toda la corriente que se le ofrece hasta cargarse. Se recomienda un regulador DC-DC o limitador de campo.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D8E3EC"/>
                </a:solidFill>
              </a:rPr>
              <a:t>Verificar compatibilidad del regulador de paneles solares y cargador de red con perfil de carga LiFePO4.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D8E3EC"/>
                </a:solidFill>
              </a:rPr>
              <a:t>No mezclar nunca litio y plomo en el mismo banco en paralelo directo.</a:t>
            </a:r>
            <a:endParaRPr lang="en-US" sz="1150" dirty="0"/>
          </a:p>
          <a:p>
            <a:pPr marL="342900" indent="-342900">
              <a:lnSpc>
                <a:spcPct val="120000"/>
              </a:lnSpc>
              <a:buSzPct val="100000"/>
              <a:buChar char="▪"/>
            </a:pPr>
            <a:r>
              <a:rPr lang="en-US" sz="1150" dirty="0">
                <a:solidFill>
                  <a:srgbClr val="D8E3EC"/>
                </a:solidFill>
              </a:rPr>
              <a:t>Instalar siempre con BMS integrado o externo certificado para uso marino.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548640" y="4937760"/>
            <a:ext cx="6675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A6B7A"/>
                </a:solidFill>
              </a:rPr>
              <a:t>Fuente: rangos de referencia habituales en fabricantes de baterías LiFePO4 de uso náutico (orientativos; consultar siempre la ficha técnica del fabricante).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E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EJEMPLO PRÁCTICO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 vs. litio: misma energía útil, distinto banco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48640" y="17830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FA8D3"/>
                </a:solidFill>
              </a:rPr>
              <a:t>Objetivo: disponer de 2.560 Wh de energía realmente utilizable a bordo.</a:t>
            </a: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286000"/>
          <a:ext cx="7315200" cy="3749040"/>
        </p:xfrm>
        <a:graphic>
          <a:graphicData uri="http://schemas.openxmlformats.org/drawingml/2006/table">
            <a:tbl>
              <a:tblPr/>
              <a:tblGrid>
                <a:gridCol w="2743200"/>
                <a:gridCol w="2286000"/>
                <a:gridCol w="2286000"/>
              </a:tblGrid>
              <a:tr h="5355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Gel (DoD 50%)</a:t>
                      </a:r>
                      <a:endParaRPr lang="en-US" sz="125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LiFePO4 (DoD 90%)</a:t>
                      </a:r>
                      <a:endParaRPr lang="en-US" sz="125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92F"/>
                    </a:solidFill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FA8D3"/>
                          </a:solidFill>
                        </a:rPr>
                        <a:t>Capacidad necesaria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8E3EC"/>
                          </a:solidFill>
                        </a:rPr>
                        <a:t>≈ 400 Ah (12V)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8E3EC"/>
                          </a:solidFill>
                        </a:rPr>
                        <a:t>≈ 220 Ah (12,8V)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FA8D3"/>
                          </a:solidFill>
                        </a:rPr>
                        <a:t>Energía instalada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8E3EC"/>
                          </a:solidFill>
                        </a:rPr>
                        <a:t>4.800 Wh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8E3EC"/>
                          </a:solidFill>
                        </a:rPr>
                        <a:t>2.816 Wh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FA8D3"/>
                          </a:solidFill>
                        </a:rPr>
                        <a:t>Energía útil real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8E3EC"/>
                          </a:solidFill>
                        </a:rPr>
                        <a:t>2.400 Wh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8E3EC"/>
                          </a:solidFill>
                        </a:rPr>
                        <a:t>2.534 Wh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FA8D3"/>
                          </a:solidFill>
                        </a:rPr>
                        <a:t>Peso aproximado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8E3EC"/>
                          </a:solidFill>
                        </a:rPr>
                        <a:t>≈ 120 kg (4 × 100Ah)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8E3EC"/>
                          </a:solidFill>
                        </a:rPr>
                        <a:t>≈ 28 kg (1 batería 220Ah)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FA8D3"/>
                          </a:solidFill>
                        </a:rPr>
                        <a:t>Vida útil estimada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8E3EC"/>
                          </a:solidFill>
                        </a:rPr>
                        <a:t>500-800 ciclos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8E3EC"/>
                          </a:solidFill>
                        </a:rPr>
                        <a:t>3.000-5.000 ciclos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FA8D3"/>
                          </a:solidFill>
                        </a:rPr>
                        <a:t>Corriente de descarga continua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8E3EC"/>
                          </a:solidFill>
                        </a:rPr>
                        <a:t>≈ 40-50 A recomendado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D8E3EC"/>
                          </a:solidFill>
                        </a:rPr>
                        <a:t>≈ 200-220 A posible</a:t>
                      </a:r>
                      <a:endParaRPr lang="en-US" sz="1200" dirty="0"/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8138160" y="2286000"/>
            <a:ext cx="3520440" cy="3749040"/>
          </a:xfrm>
          <a:prstGeom prst="roundRect">
            <a:avLst>
              <a:gd name="adj" fmla="val 2078"/>
            </a:avLst>
          </a:prstGeom>
          <a:solidFill>
            <a:srgbClr val="1B4965">
              <a:alpha val="85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8412480" y="246888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8792F"/>
                </a:solidFill>
              </a:rPr>
              <a:t>EN RESUMEN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412480" y="292608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8E3EC"/>
                </a:solidFill>
              </a:rPr>
              <a:t>Para la misma energía disponible en el día a día, el banco de litio pesa una cuarta parte, cabe en menos espacio, admite corrientes de descarga mucho más altas y dura entre 5 y 8 veces más ciclos que el gel equivalente.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 ELÉCTRICO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7863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1520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Metodología de cálculo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685800" cy="685800"/>
          </a:xfrm>
          <a:prstGeom prst="oval">
            <a:avLst/>
          </a:prstGeom>
          <a:solidFill>
            <a:srgbClr val="1B4965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96596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463040" y="1938528"/>
            <a:ext cx="2834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5202B"/>
                </a:solidFill>
              </a:rPr>
              <a:t>CONSUMO DIARIO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434840" y="1938528"/>
            <a:ext cx="7223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3D4C59"/>
                </a:solidFill>
              </a:rPr>
              <a:t>Para cada equipo: Potencia (W) × horas de uso/día = Wh/día. Se suman todos los equipos y se divide entre la tensión del sistema para obtener Ah/día.</a:t>
            </a:r>
            <a:endParaRPr lang="en-US" sz="1180" dirty="0"/>
          </a:p>
        </p:txBody>
      </p:sp>
      <p:sp>
        <p:nvSpPr>
          <p:cNvPr id="8" name="Shape 6"/>
          <p:cNvSpPr/>
          <p:nvPr/>
        </p:nvSpPr>
        <p:spPr>
          <a:xfrm>
            <a:off x="548640" y="3044952"/>
            <a:ext cx="685800" cy="685800"/>
          </a:xfrm>
          <a:prstGeom prst="oval">
            <a:avLst/>
          </a:prstGeom>
          <a:solidFill>
            <a:srgbClr val="E8792F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3044952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463040" y="3017520"/>
            <a:ext cx="2834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5202B"/>
                </a:solidFill>
              </a:rPr>
              <a:t>GENERACIÓN DIARIA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434840" y="3017520"/>
            <a:ext cx="7223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3D4C59"/>
                </a:solidFill>
              </a:rPr>
              <a:t>Se estima la energía aportada por cada fuente (solar, alternador, eólica, hidrogenerador) en Wh/día, según horas de sol, de motor o de navegación.</a:t>
            </a:r>
            <a:endParaRPr lang="en-US" sz="1180" dirty="0"/>
          </a:p>
        </p:txBody>
      </p:sp>
      <p:sp>
        <p:nvSpPr>
          <p:cNvPr id="12" name="Shape 10"/>
          <p:cNvSpPr/>
          <p:nvPr/>
        </p:nvSpPr>
        <p:spPr>
          <a:xfrm>
            <a:off x="548640" y="4123944"/>
            <a:ext cx="685800" cy="685800"/>
          </a:xfrm>
          <a:prstGeom prst="oval">
            <a:avLst/>
          </a:prstGeom>
          <a:solidFill>
            <a:srgbClr val="1B4965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4123944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463040" y="4096512"/>
            <a:ext cx="2834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5202B"/>
                </a:solidFill>
              </a:rPr>
              <a:t>BALANCE NETO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434840" y="4096512"/>
            <a:ext cx="7223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3D4C59"/>
                </a:solidFill>
              </a:rPr>
              <a:t>Balance (Wh/día) = Generación − Consumo. Un balance positivo mantiene el banco cargado; uno negativo indica que se necesita más generación, más batería o reducir consumo.</a:t>
            </a:r>
            <a:endParaRPr lang="en-US" sz="1180" dirty="0"/>
          </a:p>
        </p:txBody>
      </p:sp>
      <p:sp>
        <p:nvSpPr>
          <p:cNvPr id="16" name="Shape 14"/>
          <p:cNvSpPr/>
          <p:nvPr/>
        </p:nvSpPr>
        <p:spPr>
          <a:xfrm>
            <a:off x="548640" y="5202936"/>
            <a:ext cx="685800" cy="685800"/>
          </a:xfrm>
          <a:prstGeom prst="oval">
            <a:avLst/>
          </a:prstGeom>
          <a:solidFill>
            <a:srgbClr val="E8792F"/>
          </a:solidFill>
          <a:ln/>
        </p:spPr>
      </p:sp>
      <p:sp>
        <p:nvSpPr>
          <p:cNvPr id="17" name="Text 15"/>
          <p:cNvSpPr/>
          <p:nvPr/>
        </p:nvSpPr>
        <p:spPr>
          <a:xfrm>
            <a:off x="548640" y="5202936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463040" y="5175504"/>
            <a:ext cx="2834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5202B"/>
                </a:solidFill>
              </a:rPr>
              <a:t>CAPACIDAD Y AUTONOMÍA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434840" y="5175504"/>
            <a:ext cx="7223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3D4C59"/>
                </a:solidFill>
              </a:rPr>
              <a:t>Con el banco de baterías definido y su DoD útil, la autonomía en días = Energía útil (Wh) / Consumo diario (Wh/día).</a:t>
            </a:r>
            <a:endParaRPr lang="en-US" sz="1180" dirty="0"/>
          </a:p>
        </p:txBody>
      </p:sp>
      <p:sp>
        <p:nvSpPr>
          <p:cNvPr id="20" name="Text 18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E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 ELÉCTRICO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Consumo diario estimado (sistema 12V)</a:t>
            </a:r>
            <a:endParaRPr lang="en-US" sz="2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3703320" cy="4343400"/>
        </p:xfrm>
        <a:graphic>
          <a:graphicData uri="http://schemas.openxmlformats.org/drawingml/2006/table">
            <a:tbl>
              <a:tblPr/>
              <a:tblGrid>
                <a:gridCol w="1925726"/>
                <a:gridCol w="592531"/>
                <a:gridCol w="592531"/>
                <a:gridCol w="592531"/>
              </a:tblGrid>
              <a:tr h="48260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NAVEGACIÓN</a:t>
                      </a:r>
                      <a:endParaRPr lang="en-US" sz="115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82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FA8D3"/>
                          </a:solidFill>
                        </a:rPr>
                        <a:t>Equipo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FA8D3"/>
                          </a:solidFill>
                        </a:rPr>
                        <a:t>W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FA8D3"/>
                          </a:solidFill>
                        </a:rPr>
                        <a:t>h/día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FA8D3"/>
                          </a:solidFill>
                        </a:rPr>
                        <a:t>Wh/día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Luces de navegación (LED)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5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4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20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Piloto automático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25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6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150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Plotter / GPS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15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6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90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Radar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30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2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60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Sonda / corredera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3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6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18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Radio VHF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5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12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60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Instrumentos de viento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3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6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18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783080"/>
          <a:ext cx="3703320" cy="4343400"/>
        </p:xfrm>
        <a:graphic>
          <a:graphicData uri="http://schemas.openxmlformats.org/drawingml/2006/table">
            <a:tbl>
              <a:tblPr/>
              <a:tblGrid>
                <a:gridCol w="1925726"/>
                <a:gridCol w="592531"/>
                <a:gridCol w="592531"/>
                <a:gridCol w="592531"/>
              </a:tblGrid>
              <a:tr h="72390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CUBIERTA</a:t>
                      </a:r>
                      <a:endParaRPr lang="en-US" sz="115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7239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FA8D3"/>
                          </a:solidFill>
                        </a:rPr>
                        <a:t>Equipo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FA8D3"/>
                          </a:solidFill>
                        </a:rPr>
                        <a:t>W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FA8D3"/>
                          </a:solidFill>
                        </a:rPr>
                        <a:t>h/día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FA8D3"/>
                          </a:solidFill>
                        </a:rPr>
                        <a:t>Wh/día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Molinete de ancla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800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0,1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80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Winches eléctricos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600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0,15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90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Luz de cubierta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10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1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10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Enchufes USB (×5)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15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3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45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783080"/>
          <a:ext cx="3703320" cy="4343400"/>
        </p:xfrm>
        <a:graphic>
          <a:graphicData uri="http://schemas.openxmlformats.org/drawingml/2006/table">
            <a:tbl>
              <a:tblPr/>
              <a:tblGrid>
                <a:gridCol w="1925726"/>
                <a:gridCol w="592531"/>
                <a:gridCol w="592531"/>
                <a:gridCol w="592531"/>
              </a:tblGrid>
              <a:tr h="48260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INTERIOR / CONFORT</a:t>
                      </a:r>
                      <a:endParaRPr lang="en-US" sz="115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82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FA8D3"/>
                          </a:solidFill>
                        </a:rPr>
                        <a:t>Equipo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FA8D3"/>
                          </a:solidFill>
                        </a:rPr>
                        <a:t>W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FA8D3"/>
                          </a:solidFill>
                        </a:rPr>
                        <a:t>h/día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FA8D3"/>
                          </a:solidFill>
                        </a:rPr>
                        <a:t>Wh/día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Nevera compresor 12V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45*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—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400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Luces interiores LED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20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4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80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Bomba de agua dulce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40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0,3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12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Bomba de achique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25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0,1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2,5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TV / Radio Hifi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20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2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40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Ventiladores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5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4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20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Convertidor CC/CA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10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4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D8E3EC"/>
                          </a:solidFill>
                        </a:rPr>
                        <a:t>40</a:t>
                      </a:r>
                      <a:endParaRPr lang="en-US" sz="1000" dirty="0"/>
                    </a:p>
                  </a:txBody>
                  <a:tcPr marL="50800" marR="50800" marT="38100" marB="38100" anchor="ctr">
                    <a:lnL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</a:tbl>
          </a:graphicData>
        </a:graphic>
      </p:graphicFrame>
      <p:sp>
        <p:nvSpPr>
          <p:cNvPr id="7" name="Shape 2"/>
          <p:cNvSpPr/>
          <p:nvPr/>
        </p:nvSpPr>
        <p:spPr>
          <a:xfrm>
            <a:off x="457200" y="6263640"/>
            <a:ext cx="11292840" cy="457200"/>
          </a:xfrm>
          <a:prstGeom prst="roundRect">
            <a:avLst>
              <a:gd name="adj" fmla="val 12000"/>
            </a:avLst>
          </a:prstGeom>
          <a:solidFill>
            <a:srgbClr val="E8792F"/>
          </a:solidFill>
          <a:ln/>
        </p:spPr>
      </p:sp>
      <p:sp>
        <p:nvSpPr>
          <p:cNvPr id="8" name="Text 3"/>
          <p:cNvSpPr/>
          <p:nvPr/>
        </p:nvSpPr>
        <p:spPr>
          <a:xfrm>
            <a:off x="457200" y="6263640"/>
            <a:ext cx="11292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TOTAL CONSUMO ≈ 1.235 Wh/día   ≈ 103 Ah/día (a 12V)      *nevera: potencia nominal con ciclo de compresor variable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 ELÉCTRICO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1520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Generación diaria estimada</a:t>
            </a:r>
            <a:endParaRPr lang="en-US" sz="26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920240"/>
          <a:ext cx="6035040" cy="4160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903720" y="196596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E33"/>
                </a:solidFill>
              </a:rPr>
              <a:t>Panel solar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903720" y="2313432"/>
            <a:ext cx="4663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B7A"/>
                </a:solidFill>
              </a:rPr>
              <a:t>200 Wp × 4 h sol equivalente × 0,75 eficiencia ≈ 600 Wh/día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903720" y="320040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E33"/>
                </a:solidFill>
              </a:rPr>
              <a:t>Alternador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903720" y="3547872"/>
            <a:ext cx="4663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B7A"/>
                </a:solidFill>
              </a:rPr>
              <a:t>≈ 40A medios × 1h de motor/día × 13,8V ≈ 552 Wh/día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6903720" y="44348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E33"/>
                </a:solidFill>
              </a:rPr>
              <a:t>Eólico / hidrogenerador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903720" y="4782312"/>
            <a:ext cx="4663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B7A"/>
                </a:solidFill>
              </a:rPr>
              <a:t>Aporte variable según fondeo o navegación; ≈ 100 Wh/día de media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903720" y="5623560"/>
            <a:ext cx="4709160" cy="640080"/>
          </a:xfrm>
          <a:prstGeom prst="roundRect">
            <a:avLst>
              <a:gd name="adj" fmla="val 8571"/>
            </a:avLst>
          </a:prstGeom>
          <a:solidFill>
            <a:srgbClr val="0B1E33"/>
          </a:solidFill>
          <a:ln/>
        </p:spPr>
      </p:sp>
      <p:sp>
        <p:nvSpPr>
          <p:cNvPr id="12" name="Text 9"/>
          <p:cNvSpPr/>
          <p:nvPr/>
        </p:nvSpPr>
        <p:spPr>
          <a:xfrm>
            <a:off x="6903720" y="5623560"/>
            <a:ext cx="4709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TOTAL GENERACIÓN ≈ 1.252 Wh/día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E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 ELÉCTRICO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 del balance y autonomía</a:t>
            </a:r>
            <a:endParaRPr lang="en-US" sz="26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920240"/>
          <a:ext cx="512064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989320" y="1920240"/>
            <a:ext cx="5623560" cy="1417320"/>
          </a:xfrm>
          <a:prstGeom prst="roundRect">
            <a:avLst>
              <a:gd name="adj" fmla="val 5161"/>
            </a:avLst>
          </a:prstGeom>
          <a:solidFill>
            <a:srgbClr val="3FA34D">
              <a:alpha val="22000"/>
            </a:srgbClr>
          </a:solidFill>
          <a:ln w="19050">
            <a:solidFill>
              <a:srgbClr val="3FA34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63640" y="2084832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FA34D"/>
                </a:solidFill>
              </a:rPr>
              <a:t>BALANCE NETO: +16,5 Wh/día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263640" y="2542032"/>
            <a:ext cx="5120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8E3EC"/>
                </a:solidFill>
              </a:rPr>
              <a:t>El sistema de generación cubre el consumo diario estimado; el banco de baterías se mantiene en un estado de carga estable.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5989320" y="3657600"/>
            <a:ext cx="5623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8792F"/>
                </a:solidFill>
              </a:rPr>
              <a:t>AUTONOMÍA SIN GENERACIÓN (fondeo con motor y paneles parados)</a:t>
            </a:r>
            <a:endParaRPr lang="en-US" sz="125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89320" y="4069080"/>
          <a:ext cx="5623560" cy="1737360"/>
        </p:xfrm>
        <a:graphic>
          <a:graphicData uri="http://schemas.openxmlformats.org/drawingml/2006/table">
            <a:tbl>
              <a:tblPr/>
              <a:tblGrid>
                <a:gridCol w="2423160"/>
                <a:gridCol w="1600200"/>
                <a:gridCol w="1600200"/>
              </a:tblGrid>
              <a:tr h="579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Banco de baterías</a:t>
                      </a:r>
                      <a:endParaRPr lang="en-US" sz="1150" dirty="0"/>
                    </a:p>
                  </a:txBody>
                  <a:tcPr marL="63500" marR="635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Energía útil</a:t>
                      </a:r>
                      <a:endParaRPr lang="en-US" sz="1150" dirty="0"/>
                    </a:p>
                  </a:txBody>
                  <a:tcPr marL="63500" marR="635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Autonomía</a:t>
                      </a:r>
                      <a:endParaRPr lang="en-US" sz="1150" dirty="0"/>
                    </a:p>
                  </a:txBody>
                  <a:tcPr marL="63500" marR="635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5FA8D3"/>
                          </a:solidFill>
                        </a:rPr>
                        <a:t>400Ah Gel (DoD 50%)</a:t>
                      </a:r>
                      <a:endParaRPr lang="en-US" sz="1150" dirty="0"/>
                    </a:p>
                  </a:txBody>
                  <a:tcPr marL="63500" marR="635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2.400 Wh</a:t>
                      </a:r>
                      <a:endParaRPr lang="en-US" sz="1150" dirty="0"/>
                    </a:p>
                  </a:txBody>
                  <a:tcPr marL="63500" marR="635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≈ 1,9 días</a:t>
                      </a:r>
                      <a:endParaRPr lang="en-US" sz="1150" dirty="0"/>
                    </a:p>
                  </a:txBody>
                  <a:tcPr marL="63500" marR="635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93D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5FA8D3"/>
                          </a:solidFill>
                        </a:rPr>
                        <a:t>300Ah LiFePO4 (DoD 90%)</a:t>
                      </a:r>
                      <a:endParaRPr lang="en-US" sz="1150" dirty="0"/>
                    </a:p>
                  </a:txBody>
                  <a:tcPr marL="63500" marR="635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3.456 Wh</a:t>
                      </a:r>
                      <a:endParaRPr lang="en-US" sz="1150" dirty="0"/>
                    </a:p>
                  </a:txBody>
                  <a:tcPr marL="63500" marR="635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D8E3EC"/>
                          </a:solidFill>
                        </a:rPr>
                        <a:t>≈ 2,8 días</a:t>
                      </a:r>
                      <a:endParaRPr lang="en-US" sz="1150" dirty="0"/>
                    </a:p>
                  </a:txBody>
                  <a:tcPr marL="63500" marR="63500" marT="50800" marB="50800" anchor="ctr">
                    <a:lnL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1E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E33"/>
                    </a:solidFill>
                  </a:tcPr>
                </a:tc>
              </a:tr>
            </a:tbl>
          </a:graphicData>
        </a:graphic>
      </p:graphicFrame>
      <p:sp>
        <p:nvSpPr>
          <p:cNvPr id="10" name="Text 6"/>
          <p:cNvSpPr/>
          <p:nvPr/>
        </p:nvSpPr>
        <p:spPr>
          <a:xfrm>
            <a:off x="5989320" y="5943600"/>
            <a:ext cx="5623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8FA6B8"/>
                </a:solidFill>
              </a:rPr>
              <a:t>Sin aporte de generación (motor apagado, sin sol, sin viento), la reserva de energía es la que determina cuántos días se puede fondear con seguridad.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 ELÉCTRICO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1520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Dimensionado del banco de baterías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11109960" cy="960120"/>
          </a:xfrm>
          <a:prstGeom prst="roundRect">
            <a:avLst>
              <a:gd name="adj" fmla="val 7619"/>
            </a:avLst>
          </a:prstGeom>
          <a:solidFill>
            <a:srgbClr val="0B1E3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874520"/>
            <a:ext cx="111099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Capacidad necesaria (Ah) = (Consumo diario en Ah × días de autonomía deseados) / DoD útil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30175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5202B"/>
                </a:solidFill>
              </a:rPr>
              <a:t>Ejemplo: 103 Ah/día de consumo, 3 días de autonomía deseados sin generación</a:t>
            </a:r>
            <a:endParaRPr lang="en-US" sz="13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474720"/>
          <a:ext cx="11109960" cy="1188720"/>
        </p:xfrm>
        <a:graphic>
          <a:graphicData uri="http://schemas.openxmlformats.org/drawingml/2006/table">
            <a:tbl>
              <a:tblPr/>
              <a:tblGrid>
                <a:gridCol w="3291840"/>
                <a:gridCol w="1737360"/>
                <a:gridCol w="3017520"/>
                <a:gridCol w="3063240"/>
              </a:tblGrid>
              <a:tr h="396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Tecnología</a:t>
                      </a:r>
                      <a:endParaRPr lang="en-US" sz="1200" dirty="0"/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DoD útil</a:t>
                      </a:r>
                      <a:endParaRPr lang="en-US" sz="1200" dirty="0"/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Cálculo</a:t>
                      </a:r>
                      <a:endParaRPr lang="en-US" sz="1200" dirty="0"/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Capacidad recomendada</a:t>
                      </a:r>
                      <a:endParaRPr lang="en-US" sz="1200" dirty="0"/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965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202B"/>
                          </a:solidFill>
                        </a:rPr>
                        <a:t>Plomo-ácido / AGM / Gel</a:t>
                      </a:r>
                      <a:endParaRPr lang="en-US" sz="1200" dirty="0"/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202B"/>
                          </a:solidFill>
                        </a:rPr>
                        <a:t>50%</a:t>
                      </a:r>
                      <a:endParaRPr lang="en-US" sz="1200" dirty="0"/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202B"/>
                          </a:solidFill>
                        </a:rPr>
                        <a:t>(103 × 3) / 0,50</a:t>
                      </a:r>
                      <a:endParaRPr lang="en-US" sz="1200" dirty="0"/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202B"/>
                          </a:solidFill>
                        </a:rPr>
                        <a:t>≈ 620 Ah</a:t>
                      </a:r>
                      <a:endParaRPr lang="en-US" sz="1200" dirty="0"/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202B"/>
                          </a:solidFill>
                        </a:rPr>
                        <a:t>LiFePO4 (litio)</a:t>
                      </a:r>
                      <a:endParaRPr lang="en-US" sz="1200" dirty="0"/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202B"/>
                          </a:solidFill>
                        </a:rPr>
                        <a:t>90%</a:t>
                      </a:r>
                      <a:endParaRPr lang="en-US" sz="1200" dirty="0"/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202B"/>
                          </a:solidFill>
                        </a:rPr>
                        <a:t>(103 × 3) / 0,90</a:t>
                      </a:r>
                      <a:endParaRPr lang="en-US" sz="1200" dirty="0"/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202B"/>
                          </a:solidFill>
                        </a:rPr>
                        <a:t>≈ 345 Ah</a:t>
                      </a:r>
                      <a:endParaRPr lang="en-US" sz="1200" dirty="0"/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4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892040"/>
            <a:ext cx="111099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3D4C59"/>
                </a:solidFill>
              </a:rPr>
              <a:t>El litio necesita casi la mitad de la capacidad nominal (Ah) para ofrecer la misma autonomía real, porque se puede descargar hasta el 90-100% sin dañar las celdas.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3D4C59"/>
                </a:solidFill>
              </a:rPr>
              <a:t>Conviene añadir siempre un margen de seguridad (10-20%) y considerar el envejecimiento de la batería a lo largo de su vida útil.</a:t>
            </a:r>
            <a:endParaRPr lang="en-US" sz="1200" dirty="0"/>
          </a:p>
          <a:p>
            <a:pPr marL="342900" indent="-342900">
              <a:lnSpc>
                <a:spcPct val="125000"/>
              </a:lnSpc>
              <a:buSzPct val="100000"/>
              <a:buChar char="▪"/>
            </a:pPr>
            <a:r>
              <a:rPr lang="en-US" sz="1200" dirty="0">
                <a:solidFill>
                  <a:srgbClr val="3D4C59"/>
                </a:solidFill>
              </a:rPr>
              <a:t>El dimensionado final debe revisarse también frente a la corriente de pico (arranques, molinete, winches) y no solo frente a la energía media diaria.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E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INSTALACIÓN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7863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Esquema de instalación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5120640" cy="4206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D8E3EC"/>
                </a:solidFill>
              </a:rPr>
              <a:t>Diferenciar grupos de baterías (arranque / servicio).</a:t>
            </a:r>
            <a:endParaRPr lang="en-US" sz="1350" dirty="0"/>
          </a:p>
          <a:p>
            <a:pPr marL="342900" indent="-342900">
              <a:lnSpc>
                <a:spcPct val="130000"/>
              </a:lnSpc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D8E3EC"/>
                </a:solidFill>
              </a:rPr>
              <a:t>Seleccionar baterías según su función y capacidad.</a:t>
            </a:r>
            <a:endParaRPr lang="en-US" sz="1350" dirty="0"/>
          </a:p>
          <a:p>
            <a:pPr marL="342900" indent="-342900">
              <a:lnSpc>
                <a:spcPct val="130000"/>
              </a:lnSpc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D8E3EC"/>
                </a:solidFill>
              </a:rPr>
              <a:t>Conexión en paralelo entre banco de motor y banco de servicio (con selector o separador de baterías).</a:t>
            </a:r>
            <a:endParaRPr lang="en-US" sz="1350" dirty="0"/>
          </a:p>
          <a:p>
            <a:pPr marL="342900" indent="-342900">
              <a:lnSpc>
                <a:spcPct val="130000"/>
              </a:lnSpc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D8E3EC"/>
                </a:solidFill>
              </a:rPr>
              <a:t>Voltímetro: control del estado de carga del sistema.</a:t>
            </a:r>
            <a:endParaRPr lang="en-US" sz="1350" dirty="0"/>
          </a:p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350" dirty="0">
                <a:solidFill>
                  <a:srgbClr val="D8E3EC"/>
                </a:solidFill>
              </a:rPr>
              <a:t>Amperímetro / shunt: control de la corriente de carga y consumo en tiempo real.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035040" y="1920240"/>
            <a:ext cx="5577840" cy="4206240"/>
          </a:xfrm>
          <a:prstGeom prst="roundRect">
            <a:avLst>
              <a:gd name="adj" fmla="val 1739"/>
            </a:avLst>
          </a:prstGeom>
          <a:solidFill>
            <a:srgbClr val="13293D"/>
          </a:solidFill>
          <a:ln w="12700">
            <a:solidFill>
              <a:srgbClr val="1B496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309360" y="21488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8792F"/>
                </a:solidFill>
              </a:rPr>
              <a:t>SELECTOR DE BATERÍAS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309360" y="260604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D8E3EC"/>
                </a:solidFill>
              </a:rPr>
              <a:t>Batería 1 (arranque) — Batería 2 (servicio) — Común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D8E3EC"/>
                </a:solidFill>
              </a:rPr>
              <a:t>Posiciones: OFF / 1 / 2 / BOTH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583680" y="3657600"/>
            <a:ext cx="4572000" cy="0"/>
          </a:xfrm>
          <a:prstGeom prst="line">
            <a:avLst/>
          </a:prstGeom>
          <a:noFill/>
          <a:ln w="19050">
            <a:solidFill>
              <a:srgbClr val="1B4965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6309360" y="38862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8792F"/>
                </a:solidFill>
              </a:rPr>
              <a:t>MONITOR DIGITAL V/A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9360" y="4297680"/>
            <a:ext cx="50292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D8E3EC"/>
                </a:solidFill>
              </a:rPr>
              <a:t>Lectura simultánea de tensión (V) y corriente (A) del banco, con umbrales de alarma configurables.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INSTALACIÓN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7863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1520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Elementos del sistema eléctrico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49240" cy="1188720"/>
          </a:xfrm>
          <a:prstGeom prst="roundRect">
            <a:avLst>
              <a:gd name="adj" fmla="val 6154"/>
            </a:avLst>
          </a:prstGeom>
          <a:solidFill>
            <a:srgbClr val="0B1E33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965960"/>
            <a:ext cx="4800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Baterías (plomo o litio + BMS)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172200" y="1965960"/>
            <a:ext cx="5349240" cy="1188720"/>
          </a:xfrm>
          <a:prstGeom prst="roundRect">
            <a:avLst>
              <a:gd name="adj" fmla="val 6154"/>
            </a:avLst>
          </a:prstGeom>
          <a:solidFill>
            <a:srgbClr val="1B4965"/>
          </a:solidFill>
          <a:ln/>
        </p:spPr>
      </p:sp>
      <p:sp>
        <p:nvSpPr>
          <p:cNvPr id="7" name="Text 5"/>
          <p:cNvSpPr/>
          <p:nvPr/>
        </p:nvSpPr>
        <p:spPr>
          <a:xfrm>
            <a:off x="6446520" y="1965960"/>
            <a:ext cx="4800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Fuentes de carga (alternador, paneles, red)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3383280"/>
            <a:ext cx="5349240" cy="1188720"/>
          </a:xfrm>
          <a:prstGeom prst="roundRect">
            <a:avLst>
              <a:gd name="adj" fmla="val 6154"/>
            </a:avLst>
          </a:prstGeom>
          <a:solidFill>
            <a:srgbClr val="E8792F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383280"/>
            <a:ext cx="4800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Reguladores de carga (MPPT / DC-DC)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172200" y="3383280"/>
            <a:ext cx="5349240" cy="1188720"/>
          </a:xfrm>
          <a:prstGeom prst="roundRect">
            <a:avLst>
              <a:gd name="adj" fmla="val 6154"/>
            </a:avLst>
          </a:prstGeom>
          <a:solidFill>
            <a:srgbClr val="0B1E33"/>
          </a:solidFill>
          <a:ln/>
        </p:spPr>
      </p:sp>
      <p:sp>
        <p:nvSpPr>
          <p:cNvPr id="11" name="Text 9"/>
          <p:cNvSpPr/>
          <p:nvPr/>
        </p:nvSpPr>
        <p:spPr>
          <a:xfrm>
            <a:off x="6446520" y="3383280"/>
            <a:ext cx="4800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Separadores de baterías (diodo o relé)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4800600"/>
            <a:ext cx="5349240" cy="1188720"/>
          </a:xfrm>
          <a:prstGeom prst="roundRect">
            <a:avLst>
              <a:gd name="adj" fmla="val 6154"/>
            </a:avLst>
          </a:prstGeom>
          <a:solidFill>
            <a:srgbClr val="1B4965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4800600"/>
            <a:ext cx="4800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Selector de baterías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172200" y="4800600"/>
            <a:ext cx="5349240" cy="1188720"/>
          </a:xfrm>
          <a:prstGeom prst="roundRect">
            <a:avLst>
              <a:gd name="adj" fmla="val 6154"/>
            </a:avLst>
          </a:prstGeom>
          <a:solidFill>
            <a:srgbClr val="E8792F"/>
          </a:solidFill>
          <a:ln/>
        </p:spPr>
      </p:sp>
      <p:sp>
        <p:nvSpPr>
          <p:cNvPr id="15" name="Text 13"/>
          <p:cNvSpPr/>
          <p:nvPr/>
        </p:nvSpPr>
        <p:spPr>
          <a:xfrm>
            <a:off x="6446520" y="4800600"/>
            <a:ext cx="4800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Convertidor CC/CA e inversor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E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INSTALACIÓN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7863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Fuentes de generación de carga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937760" y="1920240"/>
          <a:ext cx="6675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937760" y="6172200"/>
            <a:ext cx="6675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8FA6B8"/>
                </a:solidFill>
              </a:rPr>
              <a:t>DISPONIBILIDAD RELATIVA (% del tiempo aprovechable en navegación/fondeo típico)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548640" y="1920240"/>
            <a:ext cx="4160520" cy="4206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Alternador: acoplado al motor; principal fuente en travesía.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Energía solar: constante en fondeo, depende de horas de sol.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Energía eólica: útil en fondeo con viento.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Hidrogenerador: aprovecha la velocidad de navegación a vela.</a:t>
            </a:r>
            <a:endParaRPr lang="en-US" sz="1200" dirty="0"/>
          </a:p>
          <a:p>
            <a:pPr marL="342900" indent="-342900">
              <a:lnSpc>
                <a:spcPct val="125000"/>
              </a:lnSpc>
              <a:buSzPct val="100000"/>
              <a:buChar char="▪"/>
            </a:pPr>
            <a:r>
              <a:rPr lang="en-US" sz="1200" dirty="0">
                <a:solidFill>
                  <a:srgbClr val="D8E3EC"/>
                </a:solidFill>
              </a:rPr>
              <a:t>Generador diésel/gasolina: refuerzo puntual de alta potencia.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9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CIERRE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7863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1520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Conclusiones y recomendaciones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73152" cy="548640"/>
          </a:xfrm>
          <a:prstGeom prst="rect">
            <a:avLst/>
          </a:prstGeom>
          <a:solidFill>
            <a:srgbClr val="1B4965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965960"/>
            <a:ext cx="10698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5202B"/>
                </a:solidFill>
              </a:rPr>
              <a:t>El litio (LiFePO4) ofrece más energía útil real por kilo y por litro, y una vida útil muy superior a la del plomo.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852928"/>
            <a:ext cx="73152" cy="548640"/>
          </a:xfrm>
          <a:prstGeom prst="rect">
            <a:avLst/>
          </a:prstGeom>
          <a:solidFill>
            <a:srgbClr val="E8792F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2807208"/>
            <a:ext cx="10698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5202B"/>
                </a:solidFill>
              </a:rPr>
              <a:t>Requiere un BMS y una instalación adaptada (reguladores, límites de corriente, protección térmica).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3694176"/>
            <a:ext cx="73152" cy="548640"/>
          </a:xfrm>
          <a:prstGeom prst="rect">
            <a:avLst/>
          </a:prstGeom>
          <a:solidFill>
            <a:srgbClr val="1B4965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3648456"/>
            <a:ext cx="10698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5202B"/>
                </a:solidFill>
              </a:rPr>
              <a:t>El balance eléctrico debe recalcularse siempre que cambien los equipos a bordo o el perfil de uso del barco.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4535424"/>
            <a:ext cx="73152" cy="548640"/>
          </a:xfrm>
          <a:prstGeom prst="rect">
            <a:avLst/>
          </a:prstGeom>
          <a:solidFill>
            <a:srgbClr val="E8792F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4489704"/>
            <a:ext cx="10698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5202B"/>
                </a:solidFill>
              </a:rPr>
              <a:t>Dimensionar con margen: consumo real, picos de corriente y envejecimiento de la batería.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5376672"/>
            <a:ext cx="73152" cy="548640"/>
          </a:xfrm>
          <a:prstGeom prst="rect">
            <a:avLst/>
          </a:prstGeom>
          <a:solidFill>
            <a:srgbClr val="1B4965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5330952"/>
            <a:ext cx="10698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5202B"/>
                </a:solidFill>
              </a:rPr>
              <a:t>La combinación de varias fuentes de generación reduce la dependencia del motor y mejora la autonomía en fondeo.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1475720" y="6419088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2026-07-11T12:40:44Z</dcterms:created>
  <dcterms:modified xsi:type="dcterms:W3CDTF">2026-07-11T12:40:44Z</dcterms:modified>
</cp:coreProperties>
</file>