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2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1.png"/><Relationship Id="rId3" Type="http://schemas.openxmlformats.org/officeDocument/2006/relationships/image" Target="../media/image-15-1.png"/><Relationship Id="rId4" Type="http://schemas.openxmlformats.org/officeDocument/2006/relationships/image" Target="../media/image-15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25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Relationship Id="rId6" Type="http://schemas.openxmlformats.org/officeDocument/2006/relationships/image" Target="../media/image1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image" Target="../media/image-26-1.png"/><Relationship Id="rId4" Type="http://schemas.openxmlformats.org/officeDocument/2006/relationships/image" Target="../media/image-26-1.png"/><Relationship Id="rId5" Type="http://schemas.openxmlformats.org/officeDocument/2006/relationships/image" Target="../media/image-26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Relationship Id="rId5" Type="http://schemas.openxmlformats.org/officeDocument/2006/relationships/image" Target="../media/image2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Relationship Id="rId7" Type="http://schemas.openxmlformats.org/officeDocument/2006/relationships/image" Target="../media/image2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27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1.png"/><Relationship Id="rId3" Type="http://schemas.openxmlformats.org/officeDocument/2006/relationships/image" Target="../media/image-31-1.png"/><Relationship Id="rId4" Type="http://schemas.openxmlformats.org/officeDocument/2006/relationships/image" Target="../media/image-31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0" y="-2743200"/>
            <a:ext cx="7772400" cy="7772400"/>
          </a:xfrm>
          <a:prstGeom prst="ellipse">
            <a:avLst/>
          </a:prstGeom>
          <a:solidFill>
            <a:srgbClr val="0B4F6C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926080" y="3931920"/>
            <a:ext cx="5943600" cy="59436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compa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576" y="725576"/>
            <a:ext cx="606247" cy="6062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1792" y="1600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3A542"/>
                </a:solidFill>
              </a:rPr>
              <a:t>SEMINARIO · CLUB DE PATRONES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94360" y="201168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APPs y software</a:t>
            </a:r>
            <a:endParaRPr lang="en-US" sz="46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navegación de recreo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21792" y="397764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Cartografía, meteorología, routing, seguridad y las herramientas digitales que han</a:t>
            </a: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transformado la forma de navegar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" y="534924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0" name="Image 1" descr="icons/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542239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24712" y="52852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1h 45 min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1124712" y="55595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4005072" y="534924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4" name="Image 2" descr="icons/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224" y="5422392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507992" y="52852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Patrones y tripulantes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4507992" y="55595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Dirigido a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7388352" y="534924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3" descr="icons/mobi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504" y="5422392"/>
            <a:ext cx="237744" cy="23774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891272" y="52852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· Android · PC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7891272" y="55595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ÍNDICE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vamos a ver hoy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856232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Image 0" descr="icons/map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198424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54480" y="1801368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Cartografía electrónica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554480" y="2167128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Vectorial vs raster, Navionics, C-MAP, TimeZero, OpenCPN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172200" y="160020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1856232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Image 1" descr="icons/cloud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248" y="198424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8040" y="1801368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Meteorología y routing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7178040" y="2167128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GFS/ECMWF, Windy, SailGrib, Weather4D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48640" y="3218688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04672" y="347472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8" name="Image 2" descr="icons/anchor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3602736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3419856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Puertos y fondeaderos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1554480" y="3785616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Navily, reservas de amarre y derroteros online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172200" y="3218688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347472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3" name="Image 3" descr="icons/wrench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248" y="3602736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78040" y="3419856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Mantenimiento y seguridad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178040" y="3785616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Cuadernos de bitácora, AIS, comunicaciones a bordo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48640" y="4837176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04672" y="50932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8" name="Image 4" descr="icons/ship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5221224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54480" y="5038344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Alquiler, simulación y utilidades</a:t>
            </a:r>
            <a:endParaRPr lang="en-US" sz="1550" dirty="0"/>
          </a:p>
        </p:txBody>
      </p:sp>
      <p:sp>
        <p:nvSpPr>
          <p:cNvPr id="30" name="Text 23"/>
          <p:cNvSpPr/>
          <p:nvPr/>
        </p:nvSpPr>
        <p:spPr>
          <a:xfrm>
            <a:off x="1554480" y="5404104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 P2P, regatas virtuales, apps de titulación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6172200" y="4837176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428232" y="50932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33" name="Image 5" descr="icons/route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6248" y="5221224"/>
            <a:ext cx="310896" cy="31089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178040" y="5038344"/>
            <a:ext cx="4160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Integración y futuro</a:t>
            </a:r>
            <a:endParaRPr lang="en-US" sz="1550" dirty="0"/>
          </a:p>
        </p:txBody>
      </p:sp>
      <p:sp>
        <p:nvSpPr>
          <p:cNvPr id="35" name="Text 27"/>
          <p:cNvSpPr/>
          <p:nvPr/>
        </p:nvSpPr>
        <p:spPr>
          <a:xfrm>
            <a:off x="7178040" y="5404104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NMEA, buenas prácticas y hacia dónde vamos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carta de papel a la nube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615184" y="2487168"/>
            <a:ext cx="201168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7008" y="2103120"/>
            <a:ext cx="768096" cy="76809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8" name="Image 0" descr="icons/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2267712"/>
            <a:ext cx="438912" cy="4389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301752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de papel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sextante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48640" y="3520440"/>
            <a:ext cx="208483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Navegación astronómica y estima. Precisión limitada, dependiente de la pericia del patrón.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864608" y="2487168"/>
            <a:ext cx="201168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56432" y="2103120"/>
            <a:ext cx="768096" cy="76809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3" name="Image 1" descr="icons/mar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24" y="2267712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798064" y="301752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dedicado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2798064" y="3520440"/>
            <a:ext cx="208483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 90-2000. Posición exacta, pero pantallas pequeñas y cartografía cara y estática.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114032" y="2487168"/>
            <a:ext cx="201168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705856" y="2103120"/>
            <a:ext cx="768096" cy="76809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8" name="Image 2" descr="icons/sh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48" y="2267712"/>
            <a:ext cx="438912" cy="4389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047488" y="301752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Plotter integrado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047488" y="3520440"/>
            <a:ext cx="208483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vectorial en el puesto de gobierno, conectado a sonda, piloto y AIS.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363456" y="2487168"/>
            <a:ext cx="201168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955280" y="2103120"/>
            <a:ext cx="768096" cy="76809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23" name="Image 3" descr="icons/mobi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872" y="2267712"/>
            <a:ext cx="438912" cy="4389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296912" y="301752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en tablet/móvil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296912" y="3520440"/>
            <a:ext cx="208483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Mismo dato, coste mucho menor, actualizaciones constantes, meteorología integrada.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10204704" y="2103120"/>
            <a:ext cx="768096" cy="768096"/>
          </a:xfrm>
          <a:prstGeom prst="ellipse">
            <a:avLst/>
          </a:prstGeom>
          <a:solidFill>
            <a:srgbClr val="E3A542"/>
          </a:solidFill>
          <a:ln/>
        </p:spPr>
      </p:sp>
      <p:pic>
        <p:nvPicPr>
          <p:cNvPr id="27" name="Image 4" descr="icons/cloudd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296" y="2267712"/>
            <a:ext cx="438912" cy="43891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546336" y="301752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Nube + IA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9546336" y="3520440"/>
            <a:ext cx="208483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Rutas optimizadas, comunidad de fondeaderos, predicción meteorológica por IA.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548640" y="525780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31" name="Text 24"/>
          <p:cNvSpPr/>
          <p:nvPr/>
        </p:nvSpPr>
        <p:spPr>
          <a:xfrm>
            <a:off x="822960" y="5394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clave: </a:t>
            </a:r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no sustituye el criterio del patrón — lo complementa con más información, más rápido y más accesible.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PANORAMA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nos pueden ofrecer las apps al navegante de recreo?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271016" y="21031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0" descr="icons/m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267712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92608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13232" y="3383280"/>
            <a:ext cx="1755648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Cartas vectoriales/raster, posicionamiento y planificación de rutas.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816352" y="182880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38728" y="21031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3" name="Image 1" descr="icons/clou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226771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953512" y="292608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Meteorología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980944" y="3383280"/>
            <a:ext cx="1755648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viento, oleaje y presión para decidir cuándo y por dónde salir.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084064" y="182880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806440" y="21031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2" descr="icons/anch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888" y="2267712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221224" y="292608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Derroteros y amarres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5248656" y="3383280"/>
            <a:ext cx="1755648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Fondeaderos, puertos deportivos y reservas online en tiempo real.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7351776" y="182880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074152" y="21031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3" name="Image 3" descr="icons/wren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2267712"/>
            <a:ext cx="329184" cy="32918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88936" y="292608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Mantenimiento y seguridad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7516368" y="3383280"/>
            <a:ext cx="1755648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Bitácora digital, alertas de mantenimiento y localización AIS.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9619488" y="182880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10341864" y="210312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8" name="Image 4" descr="icons/gamepa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312" y="2267712"/>
            <a:ext cx="329184" cy="32918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756648" y="292608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Simulación y ocio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9784080" y="3383280"/>
            <a:ext cx="1755648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Regatas virtuales y simuladores para entrenar sin salir a la mar.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m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Cartografía electrónica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corazón de cualquier app náutica: saber dónde estamos y qué hay alrededor.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5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cartograf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Cartas vectoriales vs. cartas raster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49240" cy="4114800"/>
          </a:xfrm>
          <a:prstGeom prst="roundRect">
            <a:avLst>
              <a:gd name="adj" fmla="val 2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0B4F6C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icons/map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81" y="1975561"/>
            <a:ext cx="392278" cy="3922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93852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Cartas vectoriales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68680" y="2560320"/>
            <a:ext cx="47091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estructurados por capas (batimetría, boyas, canales) que se pueden activar o desactivar.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Escalado sin pérdida de nitidez ni de detalle al hacer zoom.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Permiten alertas automáticas (bajos, restricciones, distancia a la costa).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Ficheros más ligeros y fáciles de actualizar.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Formatos: S-57/S-63 oficiales, o propietarios (Navionics, C-MAP, TimeZero).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72200" y="1645920"/>
            <a:ext cx="5349240" cy="4114800"/>
          </a:xfrm>
          <a:prstGeom prst="roundRect">
            <a:avLst>
              <a:gd name="adj" fmla="val 2000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46520" y="1920240"/>
            <a:ext cx="502920" cy="50292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icons/map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1" y="1975561"/>
            <a:ext cx="392278" cy="39227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32320" y="193852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Cartas raster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492240" y="2560320"/>
            <a:ext cx="47091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una imagen escaneada de la carta náutica oficial en papel: lo que ves es literal.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fieles al original impreso, útiles como referencia legal o de detalle portuario.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Pierden nitidez al hacer zoom (pixelan) y ocupan más memoria.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permiten filtrar capas de información de forma dinámica.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Ideales combinadas con vectorial para contrastar información en puerto.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Anatomía de una app de navegación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1091672" cy="658368"/>
          </a:xfrm>
          <a:prstGeom prst="roundRect">
            <a:avLst>
              <a:gd name="adj" fmla="val 12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801368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0" descr="icons/mar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1911096"/>
            <a:ext cx="219456" cy="21945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1746504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Posicionamiento GPS/GNSS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937760" y="1746504"/>
            <a:ext cx="6537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Ubicación, rumbo y velocidad sobre fondo (SOG/COG).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2478024"/>
            <a:ext cx="11091672" cy="658368"/>
          </a:xfrm>
          <a:prstGeom prst="roundRect">
            <a:avLst>
              <a:gd name="adj" fmla="val 12500"/>
            </a:avLst>
          </a:prstGeom>
          <a:solidFill>
            <a:srgbClr val="F6F9FB"/>
          </a:solidFill>
          <a:ln/>
        </p:spPr>
      </p:sp>
      <p:sp>
        <p:nvSpPr>
          <p:cNvPr id="12" name="Shape 9"/>
          <p:cNvSpPr/>
          <p:nvPr/>
        </p:nvSpPr>
        <p:spPr>
          <a:xfrm>
            <a:off x="777240" y="2587752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3" name="Image 1" descr="icons/ma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697480"/>
            <a:ext cx="219456" cy="21945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17320" y="2532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base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37760" y="2532888"/>
            <a:ext cx="6537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Batimetría, boyas, canales, restricciones y puertos.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548640" y="3264408"/>
            <a:ext cx="11091672" cy="658368"/>
          </a:xfrm>
          <a:prstGeom prst="roundRect">
            <a:avLst>
              <a:gd name="adj" fmla="val 12500"/>
            </a:avLst>
          </a:prstGeom>
          <a:solidFill>
            <a:srgbClr val="F6F9FB"/>
          </a:solidFill>
          <a:ln/>
        </p:spPr>
      </p:sp>
      <p:sp>
        <p:nvSpPr>
          <p:cNvPr id="17" name="Shape 13"/>
          <p:cNvSpPr/>
          <p:nvPr/>
        </p:nvSpPr>
        <p:spPr>
          <a:xfrm>
            <a:off x="777240" y="3374136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2" descr="icons/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3483864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17320" y="3319272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meteorológica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4937760" y="3319272"/>
            <a:ext cx="6537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Viento, oleaje, corrientes y presión superpuestos en tiempo real.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48640" y="4050792"/>
            <a:ext cx="11091672" cy="658368"/>
          </a:xfrm>
          <a:prstGeom prst="roundRect">
            <a:avLst>
              <a:gd name="adj" fmla="val 12500"/>
            </a:avLst>
          </a:prstGeom>
          <a:solidFill>
            <a:srgbClr val="F6F9FB"/>
          </a:solidFill>
          <a:ln/>
        </p:spPr>
      </p:sp>
      <p:sp>
        <p:nvSpPr>
          <p:cNvPr id="22" name="Shape 17"/>
          <p:cNvSpPr/>
          <p:nvPr/>
        </p:nvSpPr>
        <p:spPr>
          <a:xfrm>
            <a:off x="777240" y="4160520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3" name="Image 3" descr="icons/shi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270248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17320" y="4105656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AIS / tráfico marítimo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4937760" y="4105656"/>
            <a:ext cx="6537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Otros barcos, rumbo y velocidad para evitar colisiones.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548640" y="4837176"/>
            <a:ext cx="11091672" cy="658368"/>
          </a:xfrm>
          <a:prstGeom prst="roundRect">
            <a:avLst>
              <a:gd name="adj" fmla="val 12500"/>
            </a:avLst>
          </a:prstGeom>
          <a:solidFill>
            <a:srgbClr val="F6F9FB"/>
          </a:solidFill>
          <a:ln/>
        </p:spPr>
      </p:sp>
      <p:sp>
        <p:nvSpPr>
          <p:cNvPr id="27" name="Shape 21"/>
          <p:cNvSpPr/>
          <p:nvPr/>
        </p:nvSpPr>
        <p:spPr>
          <a:xfrm>
            <a:off x="777240" y="4946904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8" name="Image 4" descr="icons/rou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5056632"/>
            <a:ext cx="219456" cy="21945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417320" y="489204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Planificación de ruta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4937760" y="4892040"/>
            <a:ext cx="6537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Waypoints, rutas guardadas y routing meteorológico.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 · APP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Navionics Boating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SonarChart: batimetría de altísimo detalle generada con datos de la propia comunidad de usuarios.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Guidance+: calcula automáticamente una ruta segura evitando bajos según el calado introducido.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Edits: los propios navegantes corrigen y añaden puntos de interés y peligros.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 con ecosonda Garmin y sincronización con plotters de a bordo.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suscripción anual por región; funciona offline una vez descargada la zona.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Ideal para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1945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Navegación de crucero costera y recreativa, con un enfoque muy accesible e intuitivo.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09560" y="333756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09560" y="34747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Plataformas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909560" y="376732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· Android · Web · Chartplotters Garmin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09560" y="434340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09560" y="4480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Precio orientativo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909560" y="477316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Suscripción anual desde ~50-90 €/región</a:t>
            </a:r>
            <a:endParaRPr lang="en-US" sz="1250" dirty="0"/>
          </a:p>
        </p:txBody>
      </p:sp>
      <p:sp>
        <p:nvSpPr>
          <p:cNvPr id="17" name="Rounded Rectangle 16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Picture 17" descr="navionic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 · APP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C-MAP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Ecosistema C-MAP Embark: sincroniza rutas y waypoints entre el móvil y la electrónica de marca Simrad/Lowrance/B&amp;G.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Previsión meteorológica y de mareas integrada directamente sobre la carta.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Routing: sugiere trayectos evitando zonas poco profundas u obstáculos conocidos.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Genesis: permite crear cartografía batimétrica propia con el sondador del barco.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 cobertura mundial con distintos niveles de detalle según la región.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Ideal para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1945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Barcos ya equipados con electrónica de marcas Navico (Simrad, Lowrance, B&amp;G).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09560" y="333756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09560" y="34747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Plataformas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909560" y="376732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· Android · Chartplotters Navico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09560" y="434340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09560" y="4480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Precio orientativo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909560" y="477316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Suscripción anual, similar rango que Navionics</a:t>
            </a:r>
            <a:endParaRPr lang="en-US" sz="1250" dirty="0"/>
          </a:p>
        </p:txBody>
      </p:sp>
      <p:sp>
        <p:nvSpPr>
          <p:cNvPr id="17" name="Rounded Rectangle 16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Picture 17" descr="c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 · APP / SOFTWARE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MaxSea TimeZero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meteorológico avanzado: calcula la derrota óptima según GRIB, polares del barco y restricciones.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Superposición de radar meteorológico y de navegación en tiempo real sobre la carta.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Doble pantalla de navegación (Dual Nav) para comparar cartas vectoriales y raster simultáneamente.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usado en regatas oceánicas y por profesionales (pesca, charter, delivery).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Versión de escritorio potente para PC, complementada con app móvil (TZ iBoat/TZ Coastal).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Ideal para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1945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Navegantes exigentes, travesías oceánicas y regatas donde el routing es clave.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09560" y="333756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09560" y="34747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Plataformas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909560" y="376732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PC/Mac · iOS · Android (módulos)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09560" y="434340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09560" y="44805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Precio orientativo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909560" y="477316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 de pago, gama alta (150 €+)</a:t>
            </a:r>
            <a:endParaRPr lang="en-US" sz="1250" dirty="0"/>
          </a:p>
        </p:txBody>
      </p:sp>
      <p:sp>
        <p:nvSpPr>
          <p:cNvPr id="17" name="Rounded Rectangle 16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Picture 17" descr="timez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 · SOFTWARE LIBRE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OpenCPN y alternativas de escritorio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gratuito y de código abierto, mantenido por una comunidad internacional de navegantes.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Compatible con cartas oficiales gratuitas (NOAA, algunas hidrográficas europeas) y con plugins de terceros.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plugins: GRIB weather, routing, radar AIS, climatología — se amplía según necesidad.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conecta a instrumentos vía NMEA 0183/2000, ideal para proyectos de electrónica propia.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Requiere algo más de configuración inicial que las apps comerciales, pero sin coste de suscripción.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Otras opciones de PC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240280"/>
            <a:ext cx="3520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Expedition Marine — regatas de alto nivel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Adrena — routing y performance a vela</a:t>
            </a:r>
            <a:endParaRPr lang="en-US" sz="125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qtVlm / SQuID Sailing — routing GRIB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909560" y="379476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09560" y="39319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Precio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909560" y="4224528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Gratuito (OpenCPN) — licencias de pago en soluciones profesionales</a:t>
            </a:r>
            <a:endParaRPr lang="en-US" sz="1250" dirty="0"/>
          </a:p>
        </p:txBody>
      </p:sp>
      <p:sp>
        <p:nvSpPr>
          <p:cNvPr id="14" name="Rounded Rectangle 13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Picture 14" descr="opencp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ELECTRÓNICA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Comparativa rápida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1672" cy="3108960"/>
        </p:xfrm>
        <a:graphic>
          <a:graphicData uri="http://schemas.openxmlformats.org/drawingml/2006/table">
            <a:tbl>
              <a:tblPr/>
              <a:tblGrid>
                <a:gridCol w="2743200"/>
                <a:gridCol w="2286000"/>
                <a:gridCol w="1371600"/>
                <a:gridCol w="2862072"/>
                <a:gridCol w="1828800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App / Software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Coste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Offline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Routing meteo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Mejor para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Navionics Boating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Suscripción media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Auto Guidance+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Crucero costero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C-MAP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Suscripción media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Easy Routing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Barcos Navico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MaxSea TimeZero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Licencia alta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Avanzado (GRIB+polares)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Travesía / regata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OpenCPN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Gratis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Sí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Vía plugins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DIY / bajo presupuesto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074920"/>
            <a:ext cx="11091672" cy="1051560"/>
          </a:xfrm>
          <a:prstGeom prst="roundRect">
            <a:avLst>
              <a:gd name="adj" fmla="val 7826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22960" y="521208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Consejo: </a:t>
            </a:r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hace falta elegir una única app. Muchos patrones usan Navionics o C-MAP para el día a día y un software de escritorio (OpenCPN, TimeZero) para planificar travesías largas.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clou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2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Meteorología y routing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leer el pronóstico es tan importante como saber leer la carta.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13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mete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METEOROLOGÍA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Modelos meteorológicos: la materia prima de toda predicción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mirar cualquier app conviene saber de dónde salen los datos. Todas las apps de meteorología náutica se alimentan de un puñado de modelos numéricos globales: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5349240" cy="3566160"/>
          </a:xfrm>
          <a:prstGeom prst="roundRect">
            <a:avLst>
              <a:gd name="adj" fmla="val 2308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0B4F6C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icons/glo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81" y="2478481"/>
            <a:ext cx="392278" cy="39227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08760" y="24414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GFS (NOAA, EE.UU.)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68680" y="3063240"/>
            <a:ext cx="47091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Forecast System del servicio meteorológico estadounidense.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~25 km, actualizado cada 6 horas, alcance hasta 16 días.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Gratuito y abierto: es la base de la mayoría de apps de terceros (Windy, SailGrib, Weather4D).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fiable a corto plazo (0-3 días), pierde precisión más allá de 5-7 días.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72200" y="2148840"/>
            <a:ext cx="5349240" cy="3566160"/>
          </a:xfrm>
          <a:prstGeom prst="roundRect">
            <a:avLst>
              <a:gd name="adj" fmla="val 2308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46520" y="2423160"/>
            <a:ext cx="502920" cy="50292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14" name="Image 1" descr="icons/glo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1" y="2478481"/>
            <a:ext cx="392278" cy="39227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132320" y="24414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ECMWF (Europa)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492240" y="3063240"/>
            <a:ext cx="47091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Centre for Medium-Range Weather Forecasts, con sede en Reino Unido.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~9 km, considerado el modelo más preciso del mundo en distancias medias.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 a los datos de mayor detalle es de pago (licencia), aunque hay productos abiertos.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Referencia habitual en apps premium como Windy Premium, PredictWind o Weather4D PRO.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METEOROLOGÍA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Apps de consulta meteorológica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49240" cy="1828800"/>
          </a:xfrm>
          <a:prstGeom prst="roundRect">
            <a:avLst>
              <a:gd name="adj" fmla="val 4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947672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0" descr="icons/clou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2075688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911096"/>
            <a:ext cx="4251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Windy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463040" y="2295144"/>
            <a:ext cx="42519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Visualización muy intuitiva de múltiples modelos (GFS, ECMWF, ICON) capa por capa: viento, oleaje, ráfagas, precipitación.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172200" y="1691640"/>
            <a:ext cx="5349240" cy="1828800"/>
          </a:xfrm>
          <a:prstGeom prst="roundRect">
            <a:avLst>
              <a:gd name="adj" fmla="val 4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1947672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3" name="Image 1" descr="icons/clou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248" y="2075688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86600" y="1911096"/>
            <a:ext cx="4251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Windguru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7086600" y="2295144"/>
            <a:ext cx="42519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Clásico entre windsurfistas y navegantes; tablas horarias detalladas por spot y comparación entre modelos.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48640" y="3749040"/>
            <a:ext cx="5349240" cy="1828800"/>
          </a:xfrm>
          <a:prstGeom prst="roundRect">
            <a:avLst>
              <a:gd name="adj" fmla="val 4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04672" y="4005072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2" descr="icons/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4133088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63040" y="3968496"/>
            <a:ext cx="4251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Aemet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463040" y="4352544"/>
            <a:ext cx="42519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Predicción oficial en España: avisos costeros, boletines marítimos y predicción por zonas de aguas costeras.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172200" y="3749040"/>
            <a:ext cx="5349240" cy="1828800"/>
          </a:xfrm>
          <a:prstGeom prst="roundRect">
            <a:avLst>
              <a:gd name="adj" fmla="val 4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4005072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3" name="Image 3" descr="icons/clou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248" y="4133088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086600" y="3968496"/>
            <a:ext cx="4251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PredictWind</a:t>
            </a:r>
            <a:endParaRPr lang="en-US" sz="1500" dirty="0"/>
          </a:p>
        </p:txBody>
      </p:sp>
      <p:sp>
        <p:nvSpPr>
          <p:cNvPr id="25" name="Text 19"/>
          <p:cNvSpPr/>
          <p:nvPr/>
        </p:nvSpPr>
        <p:spPr>
          <a:xfrm>
            <a:off x="7086600" y="4352544"/>
            <a:ext cx="42519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propios de alta resolución (PWG/PWE) y routing integrado, muy usado en regatas oceánicas.</a:t>
            </a:r>
            <a:endParaRPr lang="en-US" sz="1150" dirty="0"/>
          </a:p>
        </p:txBody>
      </p:sp>
      <p:sp>
        <p:nvSpPr>
          <p:cNvPr id="26" name="Rounded Rectangle 25"/>
          <p:cNvSpPr/>
          <p:nvPr/>
        </p:nvSpPr>
        <p:spPr>
          <a:xfrm>
            <a:off x="9481096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Picture 26" descr="wind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1096" y="164592"/>
            <a:ext cx="502920" cy="50292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093744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9" name="Picture 28" descr="windguru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3744" y="164592"/>
            <a:ext cx="502920" cy="502920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10706392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1" name="Picture 30" descr="aeme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6392" y="164592"/>
            <a:ext cx="502920" cy="502920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Picture 32" descr="predictwin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METEOROLOGÍA + NAVEGACIÓN + ROUTING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Cuando el pronóstico se convierte en ruta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SailGrib / SailGrib Routing: visor de archivos GRIB con calculadora de routing según las polares de tu embarcación.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Weather4D / Weather4D 2.0: combina cartografía, GRIB y routing en una única app, muy extendida en Europa.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Estas apps no solo muestran el tiempo: calculan qué ruta y qué rumbo minimizan tiempo o esfuerzo según el viento previsto.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navegante define waypoints de salida y llegada; el software genera la derrota óptima teniendo en cuenta corrientes y restricciones.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¿Qué es un GRIB?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194560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archivo de datos meteorológicos en cuadrícula (viento, presión, oleaje) muy ligero, pensado para descargarse incluso con conexión satelital lenta y cara en alta mar.</a:t>
            </a:r>
            <a:endParaRPr lang="en-US" sz="1250" dirty="0"/>
          </a:p>
        </p:txBody>
      </p:sp>
      <p:sp>
        <p:nvSpPr>
          <p:cNvPr id="11" name="Rounded Rectangle 10"/>
          <p:cNvSpPr/>
          <p:nvPr/>
        </p:nvSpPr>
        <p:spPr>
          <a:xfrm>
            <a:off x="10706392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2" name="Picture 11" descr="aem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392" y="164592"/>
            <a:ext cx="502920" cy="50292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Picture 13" descr="weather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METEOROLOGÍA + NAVEGACIÓN + ROUTING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¿Cómo calcula el software la ruta óptima?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método más habitual es el de isócronas: para cada intervalo de tiempo, el programa calcula hasta dónde puede llegar el barco en cualquier dirección según el viento previsto, y elige en cada paso el punto más avanzado hacia el destino.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136392" y="3008376"/>
            <a:ext cx="265176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60604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485900" y="28346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0" name="Image 0" descr="icons/mar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492" y="2999232"/>
            <a:ext cx="402336" cy="40233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85800" y="370332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Punto de partida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31520" y="42062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Posición, hora y polares del barco (velocidad según ángulo/fuerza de viento).</a:t>
            </a:r>
            <a:endParaRPr lang="en-US" sz="1080" dirty="0"/>
          </a:p>
        </p:txBody>
      </p:sp>
      <p:sp>
        <p:nvSpPr>
          <p:cNvPr id="13" name="Shape 10"/>
          <p:cNvSpPr/>
          <p:nvPr/>
        </p:nvSpPr>
        <p:spPr>
          <a:xfrm>
            <a:off x="5971032" y="3008376"/>
            <a:ext cx="265176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383280" y="260604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320540" y="28346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6" name="Image 1" descr="icons/clou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132" y="2999232"/>
            <a:ext cx="402336" cy="40233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520440" y="370332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Previsión GRIB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3566160" y="42062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Viento y corriente esperados en cada celda de la ruta durante toda la travesía.</a:t>
            </a:r>
            <a:endParaRPr lang="en-US" sz="1080" dirty="0"/>
          </a:p>
        </p:txBody>
      </p:sp>
      <p:sp>
        <p:nvSpPr>
          <p:cNvPr id="19" name="Shape 15"/>
          <p:cNvSpPr/>
          <p:nvPr/>
        </p:nvSpPr>
        <p:spPr>
          <a:xfrm>
            <a:off x="8805672" y="3008376"/>
            <a:ext cx="265176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217920" y="260604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155180" y="28346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22" name="Image 2" descr="icons/rou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772" y="2999232"/>
            <a:ext cx="402336" cy="40233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355080" y="370332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Isócronas sucesivas</a:t>
            </a:r>
            <a:endParaRPr lang="en-US" sz="1250" dirty="0"/>
          </a:p>
        </p:txBody>
      </p:sp>
      <p:sp>
        <p:nvSpPr>
          <p:cNvPr id="24" name="Text 19"/>
          <p:cNvSpPr/>
          <p:nvPr/>
        </p:nvSpPr>
        <p:spPr>
          <a:xfrm>
            <a:off x="6400800" y="42062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del frente alcanzable en cada intervalo (p. ej. cada 1-3 horas).</a:t>
            </a:r>
            <a:endParaRPr lang="en-US" sz="1080" dirty="0"/>
          </a:p>
        </p:txBody>
      </p:sp>
      <p:sp>
        <p:nvSpPr>
          <p:cNvPr id="25" name="Shape 20"/>
          <p:cNvSpPr/>
          <p:nvPr/>
        </p:nvSpPr>
        <p:spPr>
          <a:xfrm>
            <a:off x="9052560" y="260604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9989820" y="28346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27" name="Image 3" descr="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4412" y="2999232"/>
            <a:ext cx="402336" cy="40233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89720" y="370332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Ruta óptima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9235440" y="42062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Unión de los puntos más favorables: la derrota con menor tiempo estimado.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anch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3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Puertos, fondeaderos y derroteros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parar, dónde fondear con seguridad y cómo reservar amarre sin llamar por teléfono.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18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puert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DERROTEROS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Navily: la guía náutica colaborativa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6858000" cy="4114800"/>
          </a:xfrm>
          <a:prstGeom prst="roundRect">
            <a:avLst>
              <a:gd name="adj" fmla="val 2000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920240"/>
            <a:ext cx="63093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datos colaborativa de fondeaderos y puertos con fotos, reseñas y valoraciones de otros navegantes.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Puntuación de protección del fondeadero según el viento y oleaje previstos en tiempo real para ese punto exacto.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Información práctica: tipo de fondo, profundidad, servicios cercanos y comentarios recientes de la comunidad.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Permite planificar escalas con mucha más seguridad que solo mirando la carta náutica.</a:t>
            </a:r>
            <a:endParaRPr lang="en-US" sz="1300" dirty="0"/>
          </a:p>
          <a:p>
            <a:pPr marL="177800" indent="-177800">
              <a:spcAft>
                <a:spcPts val="11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el pronóstico meteorológico directamente sobre la ficha de cada fondeadero.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4005072" cy="4114800"/>
          </a:xfrm>
          <a:prstGeom prst="roundRect">
            <a:avLst>
              <a:gd name="adj" fmla="val 205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909560" y="18745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Por qué importa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9560" y="2194560"/>
            <a:ext cx="3474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experiencia de otros navegantes vale tanto como el dato técnico: un fondeadero "bueno" en la carta puede ser incómodo con viento de un cuadrante concreto.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909560" y="3794760"/>
            <a:ext cx="3474720" cy="0"/>
          </a:xfrm>
          <a:prstGeom prst="line">
            <a:avLst/>
          </a:prstGeom>
          <a:noFill/>
          <a:ln w="12700">
            <a:solidFill>
              <a:srgbClr val="3A4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09560" y="39319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3A542"/>
                </a:solidFill>
              </a:rPr>
              <a:t>Plataformas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909560" y="422452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· Android · Web</a:t>
            </a:r>
            <a:endParaRPr lang="en-US" sz="1250" dirty="0"/>
          </a:p>
        </p:txBody>
      </p:sp>
      <p:sp>
        <p:nvSpPr>
          <p:cNvPr id="14" name="Rounded Rectangle 13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Picture 14" descr="nav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DERROTEROS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Reservas de amarre y gestión de puertos deportivos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704088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600"/>
              </a:spcAft>
              <a:buSzPct val="100000"/>
              <a:buChar char="▪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mayoría de puertos deportivos ofrecen ya reserva y pago de amarre de tránsito desde su propia app o web, sin necesidad de llamar por VHF o teléfono con antelación.</a:t>
            </a:r>
            <a:endParaRPr lang="en-US" sz="1400" dirty="0"/>
          </a:p>
          <a:p>
            <a:pPr marL="177800" indent="-177800">
              <a:spcAft>
                <a:spcPts val="1600"/>
              </a:spcAft>
              <a:buSzPct val="100000"/>
              <a:buChar char="▪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puede consultar disponibilidad, eslora máxima, calado y servicios (agua, luz, combustible) antes de zarpar.</a:t>
            </a:r>
            <a:endParaRPr lang="en-US" sz="1400" dirty="0"/>
          </a:p>
          <a:p>
            <a:pPr marL="177800" indent="-177800">
              <a:spcAft>
                <a:spcPts val="1600"/>
              </a:spcAft>
              <a:buSzPct val="100000"/>
              <a:buChar char="▪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Algunas guías náuticas (como la propia Navily) integran enlaces directos a la reserva de amarre del puerto.</a:t>
            </a:r>
            <a:endParaRPr lang="en-US" sz="1400" dirty="0"/>
          </a:p>
          <a:p>
            <a:pPr marL="177800" indent="-177800">
              <a:spcAft>
                <a:spcPts val="1600"/>
              </a:spcAft>
              <a:buSzPct val="100000"/>
              <a:buChar char="▪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Ventaja añadida: historial de facturas y gastos por puerto, útil para llevar el control económico de la temporada.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863840" y="1691640"/>
            <a:ext cx="3749040" cy="3931920"/>
          </a:xfrm>
          <a:prstGeom prst="roundRect">
            <a:avLst>
              <a:gd name="adj" fmla="val 2195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138160" y="1965960"/>
            <a:ext cx="502920" cy="50292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3481" y="2021281"/>
            <a:ext cx="392278" cy="39227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138160" y="26060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zarpar, conviene comprobar: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138160" y="3063240"/>
            <a:ext cx="3246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Eslora, manga y calado admitidos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 en temporada alta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Tarifa de tránsito y forma de pago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Condiciones de acceso (boya, pantalán)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wren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4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Mantenimiento y seguridad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también ayuda a anticiparse a la avería y a estar localizado en caso de emergencia.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21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mantenimien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MANTENIMIENTO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Cuaderno de bitácora y mantenimiento digital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Podemos anticiparnos a muchos problemas con un buen registro de mantenimiento. Estas apps sustituyen la libreta de papel por un histórico consultable en cualquier momento: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3566160" cy="3291840"/>
          </a:xfrm>
          <a:prstGeom prst="roundRect">
            <a:avLst>
              <a:gd name="adj" fmla="val 2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039112" y="242316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9" name="Image 0" descr="icons/wren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5416" y="2569464"/>
            <a:ext cx="292608" cy="2926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31520" y="320040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Boating Suite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3703320"/>
            <a:ext cx="3108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Cuaderno de bitácora, consumo de combustible, gastos y lista de tareas, con generación de informes.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4315968" y="2148840"/>
            <a:ext cx="3566160" cy="3291840"/>
          </a:xfrm>
          <a:prstGeom prst="roundRect">
            <a:avLst>
              <a:gd name="adj" fmla="val 2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806440" y="242316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4" name="Image 1" descr="icons/signBo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744" y="2569464"/>
            <a:ext cx="292608" cy="2926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98848" y="320040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Cuaderno de bitácora (app)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544568" y="3703320"/>
            <a:ext cx="3108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digital de singladuras: rumbo, posición, meteorología y observaciones de guardia.</a:t>
            </a:r>
            <a:endParaRPr lang="en-US" sz="1180" dirty="0"/>
          </a:p>
        </p:txBody>
      </p:sp>
      <p:sp>
        <p:nvSpPr>
          <p:cNvPr id="17" name="Shape 13"/>
          <p:cNvSpPr/>
          <p:nvPr/>
        </p:nvSpPr>
        <p:spPr>
          <a:xfrm>
            <a:off x="8083296" y="2148840"/>
            <a:ext cx="3566160" cy="3291840"/>
          </a:xfrm>
          <a:prstGeom prst="roundRect">
            <a:avLst>
              <a:gd name="adj" fmla="val 25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9573768" y="242316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9" name="Image 2" descr="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072" y="2569464"/>
            <a:ext cx="292608" cy="29260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66176" y="320040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GoodWinds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8311896" y="3703320"/>
            <a:ext cx="3108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Seguimiento y planificación de mantenimiento preventivo con avisos según horas de motor o calendario.</a:t>
            </a:r>
            <a:endParaRPr lang="en-US" sz="1180" dirty="0"/>
          </a:p>
        </p:txBody>
      </p:sp>
      <p:sp>
        <p:nvSpPr>
          <p:cNvPr id="22" name="Rounded Rectangle 21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3" name="Picture 22" descr="boatingsu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Localización, AIS y hombre al agua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49240" cy="4023360"/>
          </a:xfrm>
          <a:prstGeom prst="roundRect">
            <a:avLst>
              <a:gd name="adj" fmla="val 2045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502920" cy="502920"/>
          </a:xfrm>
          <a:prstGeom prst="ellipse">
            <a:avLst/>
          </a:prstGeom>
          <a:solidFill>
            <a:srgbClr val="0B4F6C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icons/ship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81" y="2021281"/>
            <a:ext cx="392278" cy="3922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9842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Seguimiento AIS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8680" y="2606040"/>
            <a:ext cx="4709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MarineTraffic y VesselFinder muestran en tiempo real la posición de barcos equipados con transpondedor AIS.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Útiles para que familia o base en tierra sigan la travesía, y para anticipar tráfico mercante en zonas de mucho paso.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AIS de a bordo (integrado en plotters o apps) alerta de riesgo de colisión calculando CPA/TCPA.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72200" y="1691640"/>
            <a:ext cx="5349240" cy="4023360"/>
          </a:xfrm>
          <a:prstGeom prst="roundRect">
            <a:avLst>
              <a:gd name="adj" fmla="val 2045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46520" y="1965960"/>
            <a:ext cx="502920" cy="50292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icons/lifer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1" y="2021281"/>
            <a:ext cx="392278" cy="39227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32320" y="198424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Hombre al agua y emergencias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492240" y="2606040"/>
            <a:ext cx="4709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Balizas AIS-MOB personales que, al activarse en el agua, alertan al plotter del barco y a embarcaciones cercanas.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de PLB/EPIRB y balizas satelitales para dar la alarma fuera de cobertura de móvil.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Muchos plotters permiten marcar un waypoint MOB con un solo botón para volver exactamente al punto de caída.</a:t>
            </a:r>
            <a:endParaRPr lang="en-US" sz="1250" dirty="0"/>
          </a:p>
        </p:txBody>
      </p:sp>
      <p:sp>
        <p:nvSpPr>
          <p:cNvPr id="16" name="Rounded Rectangle 15"/>
          <p:cNvSpPr/>
          <p:nvPr/>
        </p:nvSpPr>
        <p:spPr>
          <a:xfrm>
            <a:off x="10706392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7" name="Picture 16" descr="marinetraff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6392" y="164592"/>
            <a:ext cx="502920" cy="50292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9" name="Picture 18" descr="vesselfind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Comunicaciones a bordo: seguir conectado en alta mar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91672" cy="1005840"/>
          </a:xfrm>
          <a:prstGeom prst="roundRect">
            <a:avLst>
              <a:gd name="adj" fmla="val 8182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029968"/>
            <a:ext cx="512064" cy="512064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8" name="Image 0" descr="icons/t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" y="2157984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192024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VHF digital (DSC)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937760" y="1920240"/>
            <a:ext cx="6492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Llamada selectiva digital para emergencias; sigue siendo el estándar de seguridad marítima.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3017520"/>
            <a:ext cx="11091672" cy="1005840"/>
          </a:xfrm>
          <a:prstGeom prst="roundRect">
            <a:avLst>
              <a:gd name="adj" fmla="val 8182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22960" y="3264408"/>
            <a:ext cx="512064" cy="512064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3" name="Image 1" descr="icons/wif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3392424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00200" y="315468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Iridium GO / satélite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4937760" y="3154680"/>
            <a:ext cx="6492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 y datos básicos (mensajería, GRIB) en cualquier punto del planeta, sin cobertura móvil.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548640" y="4251960"/>
            <a:ext cx="11091672" cy="1005840"/>
          </a:xfrm>
          <a:prstGeom prst="roundRect">
            <a:avLst>
              <a:gd name="adj" fmla="val 8182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2960" y="4498848"/>
            <a:ext cx="512064" cy="512064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8" name="Image 2" descr="icons/cloudd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626864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600200" y="438912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Starlink Maritime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4937760" y="4389120"/>
            <a:ext cx="6492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Banda ancha satelital de nueva generación: permite meteorología, cartografía y comunicación de alta capacidad en ruta.</a:t>
            </a:r>
            <a:endParaRPr lang="en-US" sz="1250" dirty="0"/>
          </a:p>
        </p:txBody>
      </p:sp>
      <p:sp>
        <p:nvSpPr>
          <p:cNvPr id="21" name="Rounded Rectangle 20"/>
          <p:cNvSpPr/>
          <p:nvPr/>
        </p:nvSpPr>
        <p:spPr>
          <a:xfrm>
            <a:off x="10706392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icture 21" descr="iridiu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6392" y="164592"/>
            <a:ext cx="502920" cy="50292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Picture 23" descr="starlin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gamepa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5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Alquiler, simulación y utilidades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no navegamos, también hay app: alquilar, entrenar y prepararse para el examen.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25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alquil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ALQUILER DE EMBARCACIONES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Charter entre particulares (economía colaborativa)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Plataformas tipo "Airbnb náutico": propietarios particulares o charter profesionales publican su barco y los navegantes reservan directamente online.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2084832" cy="1371600"/>
          </a:xfrm>
          <a:prstGeom prst="roundRect">
            <a:avLst>
              <a:gd name="adj" fmla="val 60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335024" y="2350008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9" name="Image 0" descr="icons/sh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3040" y="2478024"/>
            <a:ext cx="256032" cy="25603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2990088"/>
            <a:ext cx="1901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Click&amp;Boat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816352" y="2148840"/>
            <a:ext cx="2084832" cy="1371600"/>
          </a:xfrm>
          <a:prstGeom prst="roundRect">
            <a:avLst>
              <a:gd name="adj" fmla="val 60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02736" y="2350008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3" name="Image 1" descr="icons/shi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2478024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907792" y="2990088"/>
            <a:ext cx="1901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SamBoat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084064" y="2148840"/>
            <a:ext cx="2084832" cy="1371600"/>
          </a:xfrm>
          <a:prstGeom prst="roundRect">
            <a:avLst>
              <a:gd name="adj" fmla="val 60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870448" y="2350008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7" name="Image 2" descr="icons/sh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4" y="2478024"/>
            <a:ext cx="256032" cy="2560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75504" y="2990088"/>
            <a:ext cx="1901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Sailwiz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7351776" y="2148840"/>
            <a:ext cx="2084832" cy="1371600"/>
          </a:xfrm>
          <a:prstGeom prst="roundRect">
            <a:avLst>
              <a:gd name="adj" fmla="val 60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138160" y="2350008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1" name="Image 3" descr="icons/shi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176" y="2478024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43216" y="2990088"/>
            <a:ext cx="1901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Sailsquare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9619488" y="2148840"/>
            <a:ext cx="2084832" cy="1371600"/>
          </a:xfrm>
          <a:prstGeom prst="roundRect">
            <a:avLst>
              <a:gd name="adj" fmla="val 600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0405872" y="2350008"/>
            <a:ext cx="512064" cy="512064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5" name="Image 4" descr="icons/shi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3888" y="2478024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710928" y="2990088"/>
            <a:ext cx="1901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Boatjump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548640" y="3794760"/>
            <a:ext cx="11091672" cy="1920240"/>
          </a:xfrm>
          <a:prstGeom prst="roundRect">
            <a:avLst>
              <a:gd name="adj" fmla="val 4286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8" name="Text 21"/>
          <p:cNvSpPr/>
          <p:nvPr/>
        </p:nvSpPr>
        <p:spPr>
          <a:xfrm>
            <a:off x="868680" y="3977640"/>
            <a:ext cx="1051560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Filtran por tipo de barco, con o sin patrón, título náutico requerido y puerto base.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Incluyen seguro de responsabilidad civil y, en algunos casos, fianza gestionada por la propia plataforma.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valoraciones mutuas (propietario-cliente) similar al de otras plataformas colaborativas.</a:t>
            </a:r>
            <a:endParaRPr lang="en-US" sz="1300" dirty="0"/>
          </a:p>
        </p:txBody>
      </p:sp>
      <p:sp>
        <p:nvSpPr>
          <p:cNvPr id="29" name="Rounded Rectangle 28"/>
          <p:cNvSpPr/>
          <p:nvPr/>
        </p:nvSpPr>
        <p:spPr>
          <a:xfrm>
            <a:off x="8868448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Picture 29" descr="clickandboa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8448" y="164592"/>
            <a:ext cx="502920" cy="502920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9481096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2" name="Picture 31" descr="samboa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1096" y="164592"/>
            <a:ext cx="502920" cy="502920"/>
          </a:xfrm>
          <a:prstGeom prst="rect">
            <a:avLst/>
          </a:prstGeom>
        </p:spPr>
      </p:pic>
      <p:sp>
        <p:nvSpPr>
          <p:cNvPr id="33" name="Rounded Rectangle 32"/>
          <p:cNvSpPr/>
          <p:nvPr/>
        </p:nvSpPr>
        <p:spPr>
          <a:xfrm>
            <a:off x="10093744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4" name="Picture 33" descr="sailwiz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3744" y="164592"/>
            <a:ext cx="502920" cy="502920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10706392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6" name="Picture 35" descr="sailsquar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56392" y="164592"/>
            <a:ext cx="502920" cy="502920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8" name="Picture 37" descr="aemet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SIMULACIÓN Y OCIO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Simuladores y regatas virtuales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49240" cy="4023360"/>
          </a:xfrm>
          <a:prstGeom prst="roundRect">
            <a:avLst>
              <a:gd name="adj" fmla="val 2045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502920" cy="502920"/>
          </a:xfrm>
          <a:prstGeom prst="ellipse">
            <a:avLst/>
          </a:prstGeom>
          <a:solidFill>
            <a:srgbClr val="0B4F6C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icons/gamepa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81" y="2021281"/>
            <a:ext cx="392278" cy="3922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9842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Regatas virtuales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8680" y="2606040"/>
            <a:ext cx="4709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Regatta: compite contra miles de jugadores usando meteorología real, incluso siguiendo regatas oceánicas reales en paralelo (Vendée Globe).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eRegata: simulador orientado a la táctica de regata en circuitos cerrados.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Excelente forma de practicar lectura de viento y toma de decisiones tácticas sin salir a la mar.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72200" y="1691640"/>
            <a:ext cx="5349240" cy="4023360"/>
          </a:xfrm>
          <a:prstGeom prst="roundRect">
            <a:avLst>
              <a:gd name="adj" fmla="val 2045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46520" y="1965960"/>
            <a:ext cx="502920" cy="50292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icons/ship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1" y="2021281"/>
            <a:ext cx="392278" cy="39227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32320" y="198424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Simuladores de pilotaje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492240" y="2606040"/>
            <a:ext cx="4709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Sail Simulator y Virtual Skipper reproducen la física del velero para entrenar maniobras y regulación de vela.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ShipSim ofrece simulación de pilotaje de embarcaciones a motor y maniobras de puerto.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Útiles como complemento formativo antes de exámenes prácticos de titulación.</a:t>
            </a:r>
            <a:endParaRPr lang="en-US" sz="1250" dirty="0"/>
          </a:p>
        </p:txBody>
      </p:sp>
      <p:sp>
        <p:nvSpPr>
          <p:cNvPr id="16" name="Rounded Rectangle 15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7" name="Picture 16" descr="virtualregat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UTILIDADES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Apps de apoyo a bordo y para la titulación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59052" y="210312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0" descr="icons/mar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5356" y="2249424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8803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Watch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13232" y="338328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2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Alarma de garreo: avisa si el barco se sale del radio de fondeo establecido.</a:t>
            </a:r>
            <a:endParaRPr lang="en-US" sz="1120" dirty="0"/>
          </a:p>
        </p:txBody>
      </p:sp>
      <p:sp>
        <p:nvSpPr>
          <p:cNvPr id="11" name="Shape 8"/>
          <p:cNvSpPr/>
          <p:nvPr/>
        </p:nvSpPr>
        <p:spPr>
          <a:xfrm>
            <a:off x="338328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93692" y="210312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3" name="Image 1" descr="icons/compas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996" y="2249424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20440" y="28803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Bearing Pilot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3547872" y="338328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2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de marcaciones y demoras, útil para practicar navegación de estima.</a:t>
            </a:r>
            <a:endParaRPr lang="en-US" sz="1120" dirty="0"/>
          </a:p>
        </p:txBody>
      </p:sp>
      <p:sp>
        <p:nvSpPr>
          <p:cNvPr id="16" name="Shape 12"/>
          <p:cNvSpPr/>
          <p:nvPr/>
        </p:nvSpPr>
        <p:spPr>
          <a:xfrm>
            <a:off x="621792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28332" y="210312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8" name="Image 2" descr="icons/mo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636" y="2249424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55080" y="28803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Stellarium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6382512" y="338328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2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del cielo nocturno, apoyo a la navegación astronómica y reconocimiento de estrellas.</a:t>
            </a:r>
            <a:endParaRPr lang="en-US" sz="1120" dirty="0"/>
          </a:p>
        </p:txBody>
      </p:sp>
      <p:sp>
        <p:nvSpPr>
          <p:cNvPr id="21" name="Shape 16"/>
          <p:cNvSpPr/>
          <p:nvPr/>
        </p:nvSpPr>
        <p:spPr>
          <a:xfrm>
            <a:off x="905256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062972" y="2103120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3" name="Image 3" descr="icons/boo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6" y="2249424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89720" y="28803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RYA Books / Imray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9217152" y="338328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2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Manuales de referencia y guía visual del Reglamento Internacional para Evitar Abordajes (RIPA/COLREG).</a:t>
            </a:r>
            <a:endParaRPr lang="en-US" sz="1120" dirty="0"/>
          </a:p>
        </p:txBody>
      </p:sp>
      <p:sp>
        <p:nvSpPr>
          <p:cNvPr id="26" name="Rounded Rectangle 25"/>
          <p:cNvSpPr/>
          <p:nvPr/>
        </p:nvSpPr>
        <p:spPr>
          <a:xfrm>
            <a:off x="11319040" y="114592"/>
            <a:ext cx="602920" cy="6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Picture 26" descr="stellariu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9040" y="164592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0B4F6C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914400"/>
            <a:ext cx="822960" cy="82296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606" y="1004926"/>
            <a:ext cx="641909" cy="6419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 6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237744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Integración y buenas prácticas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94360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conectar todo esto entre sí y navegar con criterio, no solo con pantallas.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85855" y="6309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9C7"/>
                </a:solidFill>
              </a:rPr>
              <a:t>29</a:t>
            </a:r>
            <a:endParaRPr lang="en-US" sz="1100" dirty="0"/>
          </a:p>
        </p:txBody>
      </p:sp>
      <p:sp>
        <p:nvSpPr>
          <p:cNvPr id="10" name="Rounded Rectangle 9"/>
          <p:cNvSpPr/>
          <p:nvPr/>
        </p:nvSpPr>
        <p:spPr>
          <a:xfrm>
            <a:off x="8637280" y="1885960"/>
            <a:ext cx="3086080" cy="30860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icture 10" descr="adv_integrac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280" y="19659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conecta la app con la electrónica del barco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que una app aproveche todo su potencial, necesita datos reales del barco: posición, profundidad, viento, rumbo. Esto se consigue mediante protocolos estándar de la industria náutica: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5349240" cy="3383280"/>
          </a:xfrm>
          <a:prstGeom prst="roundRect">
            <a:avLst>
              <a:gd name="adj" fmla="val 2432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68680" y="26060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NMEA 0183 / NMEA 2000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68680" y="3154680"/>
            <a:ext cx="4709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Estándares de comunicación entre instrumentos (GPS, sonda, viento, piloto automático).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NMEA 2000 usa un único bus de datos ("backbone") más moderno y fácil de ampliar que el 0183.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Cajas WiFi/Bluetooth (Vesper, Digital Yacht, Yacht Devices) traducen estas señales a la red del barco.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72200" y="2331720"/>
            <a:ext cx="5349240" cy="3383280"/>
          </a:xfrm>
          <a:prstGeom prst="roundRect">
            <a:avLst>
              <a:gd name="adj" fmla="val 2432"/>
            </a:avLst>
          </a:prstGeom>
          <a:solidFill>
            <a:srgbClr val="F6F0E3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92240" y="26060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caja NMEA a la tablet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492240" y="3154680"/>
            <a:ext cx="4709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caja convierte los datos a WiFi y crea una red local a bordo.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app (Navionics, C-MAP, TimeZero, OpenCPN…) se conecta a esa red y muestra los datos en tiempo real.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Así, un mismo dato de viento o profundidad llega simultáneamente al plotter fijo y a cualquier móvil o tablet a bordo.</a:t>
            </a:r>
            <a:endParaRPr lang="en-US" sz="1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PRÁCTICAS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Riesgos de depender solo de la tecnología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BF1DE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77340" y="1993392"/>
            <a:ext cx="548640" cy="548640"/>
          </a:xfrm>
          <a:prstGeom prst="ellipse">
            <a:avLst/>
          </a:prstGeom>
          <a:solidFill>
            <a:srgbClr val="E3A542"/>
          </a:solidFill>
          <a:ln/>
        </p:spPr>
      </p:sp>
      <p:pic>
        <p:nvPicPr>
          <p:cNvPr id="8" name="Image 0" descr="icons/ale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5356" y="2139696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69748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Dependencia de la batería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13232" y="3337560"/>
            <a:ext cx="227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electricidad no hay pantalla. Llevar GPS/baterías de repuesto y powerbank.</a:t>
            </a:r>
            <a:endParaRPr lang="en-US" sz="1080" dirty="0"/>
          </a:p>
        </p:txBody>
      </p:sp>
      <p:sp>
        <p:nvSpPr>
          <p:cNvPr id="11" name="Shape 8"/>
          <p:cNvSpPr/>
          <p:nvPr/>
        </p:nvSpPr>
        <p:spPr>
          <a:xfrm>
            <a:off x="3383280" y="173736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BF1DE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11980" y="1993392"/>
            <a:ext cx="548640" cy="548640"/>
          </a:xfrm>
          <a:prstGeom prst="ellipse">
            <a:avLst/>
          </a:prstGeom>
          <a:solidFill>
            <a:srgbClr val="E3A542"/>
          </a:solidFill>
          <a:ln/>
        </p:spPr>
      </p:sp>
      <p:pic>
        <p:nvPicPr>
          <p:cNvPr id="13" name="Image 1" descr="icons/ale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996" y="2139696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20440" y="269748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de cobertura o satélite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547872" y="3337560"/>
            <a:ext cx="227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Descargar cartografía y GRIB offline antes de salir de puerto.</a:t>
            </a:r>
            <a:endParaRPr lang="en-US" sz="1080" dirty="0"/>
          </a:p>
        </p:txBody>
      </p:sp>
      <p:sp>
        <p:nvSpPr>
          <p:cNvPr id="16" name="Shape 12"/>
          <p:cNvSpPr/>
          <p:nvPr/>
        </p:nvSpPr>
        <p:spPr>
          <a:xfrm>
            <a:off x="6217920" y="173736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BF1DE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46620" y="1993392"/>
            <a:ext cx="548640" cy="548640"/>
          </a:xfrm>
          <a:prstGeom prst="ellipse">
            <a:avLst/>
          </a:prstGeom>
          <a:solidFill>
            <a:srgbClr val="E3A542"/>
          </a:solidFill>
          <a:ln/>
        </p:spPr>
      </p:sp>
      <p:pic>
        <p:nvPicPr>
          <p:cNvPr id="18" name="Image 2" descr="icons/ale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636" y="2139696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55080" y="269748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Ciberseguridad y cuentas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382512" y="3337560"/>
            <a:ext cx="227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Contraseñas seguras y copias de las rutas/planes fuera de una sola cuenta.</a:t>
            </a:r>
            <a:endParaRPr lang="en-US" sz="1080" dirty="0"/>
          </a:p>
        </p:txBody>
      </p:sp>
      <p:sp>
        <p:nvSpPr>
          <p:cNvPr id="21" name="Shape 16"/>
          <p:cNvSpPr/>
          <p:nvPr/>
        </p:nvSpPr>
        <p:spPr>
          <a:xfrm>
            <a:off x="9052560" y="1737360"/>
            <a:ext cx="2606040" cy="2743200"/>
          </a:xfrm>
          <a:prstGeom prst="roundRect">
            <a:avLst>
              <a:gd name="adj" fmla="val 3158"/>
            </a:avLst>
          </a:prstGeom>
          <a:solidFill>
            <a:srgbClr val="FBF1DE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081260" y="1993392"/>
            <a:ext cx="548640" cy="548640"/>
          </a:xfrm>
          <a:prstGeom prst="ellipse">
            <a:avLst/>
          </a:prstGeom>
          <a:solidFill>
            <a:srgbClr val="E3A542"/>
          </a:solidFill>
          <a:ln/>
        </p:spPr>
      </p:sp>
      <p:pic>
        <p:nvPicPr>
          <p:cNvPr id="23" name="Image 3" descr="icons/ale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6" y="2139696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89720" y="269748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Exceso de confianza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217152" y="3337560"/>
            <a:ext cx="227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 app sustituye la vigilancia visual ni el buen juicio del patrón.</a:t>
            </a:r>
            <a:endParaRPr lang="en-US" sz="1080" dirty="0"/>
          </a:p>
        </p:txBody>
      </p:sp>
      <p:sp>
        <p:nvSpPr>
          <p:cNvPr id="26" name="Shape 20"/>
          <p:cNvSpPr/>
          <p:nvPr/>
        </p:nvSpPr>
        <p:spPr>
          <a:xfrm>
            <a:off x="548640" y="4709160"/>
            <a:ext cx="11091672" cy="1051560"/>
          </a:xfrm>
          <a:prstGeom prst="roundRect">
            <a:avLst>
              <a:gd name="adj" fmla="val 7826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7" name="Text 21"/>
          <p:cNvSpPr/>
          <p:nvPr/>
        </p:nvSpPr>
        <p:spPr>
          <a:xfrm>
            <a:off x="822960" y="484632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E3A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de oro: </a:t>
            </a:r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náutica de papel y baliza de emergencia a bordo, aunque toda la planificación se haga en pantalla.</a:t>
            </a:r>
            <a:endParaRPr lang="en-US" sz="13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PRÁCTICAS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apps elegir según el tipo de navegación?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1672" cy="3108960"/>
        </p:xfrm>
        <a:graphic>
          <a:graphicData uri="http://schemas.openxmlformats.org/drawingml/2006/table">
            <a:tbl>
              <a:tblPr/>
              <a:tblGrid>
                <a:gridCol w="3017520"/>
                <a:gridCol w="2743200"/>
                <a:gridCol w="2743200"/>
                <a:gridCol w="2587752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Perfil de navegación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Cartografía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Meteorología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Extra recomendado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Costera / fin de semana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Navionics o C-MAP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Windy / Aemet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Navily (fondeaderos)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Crucero de varias semanas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TimeZero u OpenCPN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Weather4D / SailGrib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Boating Suite (bitácora)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Regata / travesía oceánica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MaxSea TimeZero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PredictWind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AIS + Iridium GO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B2A4A"/>
                          </a:solidFill>
                        </a:rPr>
                        <a:t>Bajo presupuesto / DIY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OpenCPN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Windy (gratis)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</a:rPr>
                        <a:t>Cuaderno de bitácora app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074920"/>
            <a:ext cx="11091672" cy="1051560"/>
          </a:xfrm>
          <a:prstGeom prst="roundRect">
            <a:avLst>
              <a:gd name="adj" fmla="val 7826"/>
            </a:avLst>
          </a:prstGeom>
          <a:solidFill>
            <a:srgbClr val="EAF2F6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22960" y="521208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existe la app perfecta: </a:t>
            </a:r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mejor combinación depende del tipo de navegación, del presupuesto y de la electrónica que ya tengas a bordo.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MIRANDO ADELANTE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Hacia dónde va el software náutico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59052" y="210312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8" name="Image 0" descr="icons/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5356" y="2249424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8803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Predicción por IA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3232" y="342900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meteorología entrenados con IA que afinan la predicción local a partir de miles de fuentes de datos.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8328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93692" y="210312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3" name="Image 1" descr="icons/wif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996" y="2249424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20440" y="28803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Conectividad satelital accesible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547872" y="342900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Starlink y nuevas constelaciones abaratan tener banda ancha real en cualquier punto del océano.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21792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28332" y="210312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18" name="Image 2" descr="icons/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636" y="2249424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55080" y="28803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Cartografía colaborativa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382512" y="342900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vez más datos (batimetría, fondeaderos, incidencias) los generan los propios navegantes en tiempo real.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9052560" y="1828800"/>
            <a:ext cx="2606040" cy="3566160"/>
          </a:xfrm>
          <a:prstGeom prst="roundRect">
            <a:avLst>
              <a:gd name="adj" fmla="val 3158"/>
            </a:avLst>
          </a:prstGeom>
          <a:solidFill>
            <a:srgbClr val="F6F9FB"/>
          </a:solidFill>
          <a:ln/>
          <a:effectLst>
            <a:outerShdw sx="100000" sy="100000" kx="0" ky="0" algn="bl" rotWithShape="0" blurRad="1016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062972" y="210312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23" name="Image 3" descr="icons/syn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6" y="2249424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89720" y="28803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integrado en una sola app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9217152" y="342900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tendencia es unificar cartografía, meteo, routing, bitácora y comunicación en un único ecosistema.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0" y="-2743200"/>
            <a:ext cx="7772400" cy="7772400"/>
          </a:xfrm>
          <a:prstGeom prst="ellipse">
            <a:avLst/>
          </a:prstGeom>
          <a:solidFill>
            <a:srgbClr val="0B4F6C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926080" y="3931920"/>
            <a:ext cx="5943600" cy="594360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777240" cy="777240"/>
          </a:xfrm>
          <a:prstGeom prst="ellipse">
            <a:avLst/>
          </a:prstGeom>
          <a:solidFill>
            <a:srgbClr val="E3A542"/>
          </a:solidFill>
          <a:ln/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icons/anch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576" y="908456"/>
            <a:ext cx="606247" cy="6062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1792" y="182880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GRACIAS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621792" y="269748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mejor app es la que conoces bien antes de necesitarla en la mar.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" y="3520440"/>
            <a:ext cx="10058400" cy="2194560"/>
          </a:xfrm>
          <a:prstGeom prst="roundRect">
            <a:avLst>
              <a:gd name="adj" fmla="val 3750"/>
            </a:avLst>
          </a:prstGeom>
          <a:solidFill>
            <a:srgbClr val="16223F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3749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E3A542"/>
                </a:solidFill>
              </a:rPr>
              <a:t>Turno de preguntas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14400" y="4160520"/>
            <a:ext cx="94183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4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app usáis vosotros en el día a día? Comentad experiencias.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4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¿Dudas sobre integración con vuestra electrónica de a bordo?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4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Enlaces y recursos citados disponibles para quien los quiera repasar.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21792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9C7"/>
                </a:solidFill>
              </a:rPr>
              <a:t>Club de Patrones · Cenáutica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APPs y software para la navegación de recreo</dc:title>
  <dc:subject>PptxGenJS Presentation</dc:subject>
  <dc:creator>Club de Patrones</dc:creator>
  <cp:lastModifiedBy>Club de Patrones</cp:lastModifiedBy>
  <cp:revision>1</cp:revision>
  <dcterms:created xsi:type="dcterms:W3CDTF">2026-07-07T05:44:54Z</dcterms:created>
  <dcterms:modified xsi:type="dcterms:W3CDTF">2026-07-07T05:44:55Z</dcterms:modified>
</cp:coreProperties>
</file>